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Proxima Nova"/>
      <p:regular r:id="rId25"/>
      <p:bold r:id="rId26"/>
      <p:italic r:id="rId27"/>
      <p:boldItalic r:id="rId28"/>
    </p:embeddedFont>
    <p:embeddedFont>
      <p:font typeface="Alfa Slab One"/>
      <p:regular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ProximaNova-bold.fntdata"/><Relationship Id="rId25" Type="http://schemas.openxmlformats.org/officeDocument/2006/relationships/font" Target="fonts/ProximaNova-regular.fntdata"/><Relationship Id="rId28" Type="http://schemas.openxmlformats.org/officeDocument/2006/relationships/font" Target="fonts/ProximaNova-boldItalic.fntdata"/><Relationship Id="rId27" Type="http://schemas.openxmlformats.org/officeDocument/2006/relationships/font" Target="fonts/ProximaNova-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AlfaSlabOne-regular.fnt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slides are available online -- bit.ly/smart-fhir-tech has a link</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There is so much activity right now to improve and expand the FHIR specifications; and in developing regional Implementation guides; and in building software systems that support FHIR.</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In this talk I want to provide a framework for thinking about how these efforts fit together -- it's not the only framework but it's one I rely on internally when I want to assess the role to any given project.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647ce47c3c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647ce47c3c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thwen produces patient specific outcome predictions.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5f99ec6321888e5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5f99ec6321888e5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approach is very effective, generating good evidence -- but it took about ten years and about twenty million dollars to complete this kind of work.</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Continuing to support these kind of high quality studies is critical -- but at the same time, we need to get much better at deriving conclusions from "routine" clinical data. This is where the learning health goals come until play.</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647ce47c3c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647ce47c3c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4573b294b4f46e8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4573b294b4f46e8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are some that have been invented but you should be thinking about which ones have not been invented yet!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647ce47c3c_0_228: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647ce47c3c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647ce47c3c_0_1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1" name="Google Shape;211;g647ce47c3c_0_11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12" name="Google Shape;212;g647ce47c3c_0_11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647ce47c3c_0_20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31" name="Google Shape;231;g647ce47c3c_0_20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232" name="Google Shape;232;g647ce47c3c_0_20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61c792bb3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61c792bb3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57c9cafd87db08cd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57c9cafd87db08cd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647ce47c3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647ce47c3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vision goes back to a 2007 report from the National Academy (it was called the Institute of Medicine, back then). And there are various other formulations --- sometimes the circle runs clockwise, instead of counterclockwise…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but the point is that there is a kind of virtuous cycle. There is a feedback loop driven by overlapping communities (patients, providers, researchers, public health, government/policy makers) -- where clinical care is driven by evidence, and care leads to the generating of data that in turn contributes to the total evidence base, through a scientific process.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647ce47c3c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647ce47c3c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Convenience features *and* a way to incorporate evidence (effectiveness, cost) into the workflow</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647ce47c3c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647ce47c3c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5f99ec6321888e5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5f99ec6321888e5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Almost every clinical decision comes down to a matter of preferences, though we don't always present it this way to patients. If you really dig into the evidence today, almost nothing is black and white. Treatments known to have an advantage at the population level might not be the best choice for any individual. And most of our studies  result in coarse grained recommendations.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647ce47c3c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647ce47c3c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r>
              <a:rPr lang="en"/>
              <a:t>o, how do we weigh options and drive better decisions? This form comes from the Ottawa Personal Decision Guide. It's from the late 1990s, and it captures a generic process for comparing options, and for understanding a patient's preference for decision making (e.g., do you prefer to take an active role?)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And there's good evidence that using even a very basic framework like this helps lead to better quality decisions -- and patients who feel more satisfied that they've made the right choice.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is so simple, but already very powerful.</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647ce47c3c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647ce47c3c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let's look at a more focused example, guiding a very specific decisions about whether to have spine surgery for specific problems like spinal stenosis, where the space for the spinal canal gets too narrow.</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first critical component for decision making is outcome data -- and ideally through high quality evidence like a randomized controlled trial. SPORT is a set of trials entirely focused on generating this kind of high quality evidence.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graph here shows EQ-5D scores -- this is a generic measure of Health status across five domains (mobility, self-care, usual activities, pain/discomfort, and anxiety/depression). The important points here are:</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AutoNum type="arabicPeriod"/>
            </a:pPr>
            <a:r>
              <a:rPr lang="en"/>
              <a:t>Both groups improve with treatment</a:t>
            </a:r>
            <a:endParaRPr/>
          </a:p>
          <a:p>
            <a:pPr indent="-298450" lvl="0" marL="457200" rtl="0" algn="l">
              <a:spcBef>
                <a:spcPts val="0"/>
              </a:spcBef>
              <a:spcAft>
                <a:spcPts val="0"/>
              </a:spcAft>
              <a:buSzPts val="1100"/>
              <a:buAutoNum type="arabicPeriod"/>
            </a:pPr>
            <a:r>
              <a:rPr lang="en"/>
              <a:t>Outcomes from surgery are better, but only marginally</a:t>
            </a:r>
            <a:endParaRPr/>
          </a:p>
          <a:p>
            <a:pPr indent="-298450" lvl="0" marL="457200" rtl="0" algn="l">
              <a:spcBef>
                <a:spcPts val="0"/>
              </a:spcBef>
              <a:spcAft>
                <a:spcPts val="0"/>
              </a:spcAft>
              <a:buSzPts val="1100"/>
              <a:buAutoNum type="arabicPeriod"/>
            </a:pPr>
            <a:r>
              <a:rPr lang="en"/>
              <a:t>Outcomes converged over time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647ce47c3c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647ce47c3c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kinds of studies provide information not just about outcomes, but about public policy, too. For example you can translate outcome improvements into economic terms (never easy , always an approximation, but this is how we decide what's worth spending our share resources 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approach can tell you how much it's "worth" spending on a particular intervention, at the population level.</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647ce47c3c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647ce47c3c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With this kind of evidence in hand, you can build much more tailored tools that enable shared decision-making. For example, SPORT data are used to Power this web based tool that gathers a patient's history and preferences...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200"/>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rgbClr val="757070"/>
              </a:buClr>
              <a:buSzPts val="4000"/>
              <a:buFont typeface="Calibri"/>
              <a:buNone/>
              <a:defRPr b="0" i="0" sz="4000" u="none" cap="none" strike="noStrike">
                <a:solidFill>
                  <a:srgbClr val="757070"/>
                </a:solidFill>
                <a:latin typeface="Calibri"/>
                <a:ea typeface="Calibri"/>
                <a:cs typeface="Calibri"/>
                <a:sym typeface="Calibri"/>
              </a:defRPr>
            </a:lvl1pPr>
            <a:lvl2pPr lvl="1" rtl="0">
              <a:spcBef>
                <a:spcPts val="0"/>
              </a:spcBef>
              <a:spcAft>
                <a:spcPts val="0"/>
              </a:spcAft>
              <a:buSzPts val="2800"/>
              <a:buNone/>
              <a:defRPr sz="1800"/>
            </a:lvl2pPr>
            <a:lvl3pPr lvl="2" rtl="0">
              <a:spcBef>
                <a:spcPts val="0"/>
              </a:spcBef>
              <a:spcAft>
                <a:spcPts val="0"/>
              </a:spcAft>
              <a:buSzPts val="2800"/>
              <a:buNone/>
              <a:defRPr sz="1800"/>
            </a:lvl3pPr>
            <a:lvl4pPr lvl="3" rtl="0">
              <a:spcBef>
                <a:spcPts val="0"/>
              </a:spcBef>
              <a:spcAft>
                <a:spcPts val="0"/>
              </a:spcAft>
              <a:buSzPts val="2800"/>
              <a:buNone/>
              <a:defRPr sz="1800"/>
            </a:lvl4pPr>
            <a:lvl5pPr lvl="4" rtl="0">
              <a:spcBef>
                <a:spcPts val="0"/>
              </a:spcBef>
              <a:spcAft>
                <a:spcPts val="0"/>
              </a:spcAft>
              <a:buSzPts val="2800"/>
              <a:buNone/>
              <a:defRPr sz="1800"/>
            </a:lvl5pPr>
            <a:lvl6pPr lvl="5" rtl="0">
              <a:spcBef>
                <a:spcPts val="0"/>
              </a:spcBef>
              <a:spcAft>
                <a:spcPts val="0"/>
              </a:spcAft>
              <a:buSzPts val="2800"/>
              <a:buNone/>
              <a:defRPr sz="1800"/>
            </a:lvl6pPr>
            <a:lvl7pPr lvl="6" rtl="0">
              <a:spcBef>
                <a:spcPts val="0"/>
              </a:spcBef>
              <a:spcAft>
                <a:spcPts val="0"/>
              </a:spcAft>
              <a:buSzPts val="2800"/>
              <a:buNone/>
              <a:defRPr sz="1800"/>
            </a:lvl7pPr>
            <a:lvl8pPr lvl="7" rtl="0">
              <a:spcBef>
                <a:spcPts val="0"/>
              </a:spcBef>
              <a:spcAft>
                <a:spcPts val="0"/>
              </a:spcAft>
              <a:buSzPts val="2800"/>
              <a:buNone/>
              <a:defRPr sz="1800"/>
            </a:lvl8pPr>
            <a:lvl9pPr lvl="8" rtl="0">
              <a:spcBef>
                <a:spcPts val="0"/>
              </a:spcBef>
              <a:spcAft>
                <a:spcPts val="0"/>
              </a:spcAft>
              <a:buSzPts val="2800"/>
              <a:buNone/>
              <a:defRPr sz="1800"/>
            </a:lvl9pPr>
          </a:lstStyle>
          <a:p/>
        </p:txBody>
      </p:sp>
      <p:sp>
        <p:nvSpPr>
          <p:cNvPr id="52" name="Google Shape;52;p13"/>
          <p:cNvSpPr txBox="1"/>
          <p:nvPr>
            <p:ph idx="1" type="body"/>
          </p:nvPr>
        </p:nvSpPr>
        <p:spPr>
          <a:xfrm>
            <a:off x="628650" y="1369219"/>
            <a:ext cx="7886700" cy="3263400"/>
          </a:xfrm>
          <a:prstGeom prst="rect">
            <a:avLst/>
          </a:prstGeom>
          <a:noFill/>
          <a:ln>
            <a:noFill/>
          </a:ln>
        </p:spPr>
        <p:txBody>
          <a:bodyPr anchorCtr="0" anchor="t" bIns="91425" lIns="91425" spcFirstLastPara="1" rIns="91425" wrap="square" tIns="91425">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16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16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16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16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16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16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16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1600"/>
              </a:spcBef>
              <a:spcAft>
                <a:spcPts val="160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628650" y="4767263"/>
            <a:ext cx="2057400" cy="273900"/>
          </a:xfrm>
          <a:prstGeom prst="rect">
            <a:avLst/>
          </a:prstGeom>
          <a:noFill/>
          <a:ln>
            <a:noFill/>
          </a:ln>
        </p:spPr>
        <p:txBody>
          <a:bodyPr anchorCtr="0" anchor="ctr" bIns="91425" lIns="91425" spcFirstLastPara="1" rIns="91425" wrap="square" tIns="91425">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028950" y="4767263"/>
            <a:ext cx="3086100" cy="273900"/>
          </a:xfrm>
          <a:prstGeom prst="rect">
            <a:avLst/>
          </a:prstGeom>
          <a:noFill/>
          <a:ln>
            <a:noFill/>
          </a:ln>
        </p:spPr>
        <p:txBody>
          <a:bodyPr anchorCtr="0" anchor="ctr" bIns="91425" lIns="91425" spcFirstLastPara="1" rIns="91425" wrap="square" tIns="91425">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57950" y="4767263"/>
            <a:ext cx="2057400" cy="2739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0" name="Shape 60"/>
        <p:cNvGrpSpPr/>
        <p:nvPr/>
      </p:nvGrpSpPr>
      <p:grpSpPr>
        <a:xfrm>
          <a:off x="0" y="0"/>
          <a:ext cx="0" cy="0"/>
          <a:chOff x="0" y="0"/>
          <a:chExt cx="0" cy="0"/>
        </a:xfrm>
      </p:grpSpPr>
      <p:sp>
        <p:nvSpPr>
          <p:cNvPr id="61" name="Google Shape;61;p15"/>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Font typeface="Alfa Slab One"/>
              <a:buNone/>
              <a:defRPr sz="5200">
                <a:latin typeface="Alfa Slab One"/>
                <a:ea typeface="Alfa Slab One"/>
                <a:cs typeface="Alfa Slab One"/>
                <a:sym typeface="Alfa Slab On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2" name="Google Shape;62;p15"/>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3" name="Google Shape;63;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4" name="Shape 64"/>
        <p:cNvGrpSpPr/>
        <p:nvPr/>
      </p:nvGrpSpPr>
      <p:grpSpPr>
        <a:xfrm>
          <a:off x="0" y="0"/>
          <a:ext cx="0" cy="0"/>
          <a:chOff x="0" y="0"/>
          <a:chExt cx="0" cy="0"/>
        </a:xfrm>
      </p:grpSpPr>
      <p:sp>
        <p:nvSpPr>
          <p:cNvPr id="65" name="Google Shape;65;p16"/>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Font typeface="Alfa Slab One"/>
              <a:buNone/>
              <a:defRPr sz="3600">
                <a:latin typeface="Alfa Slab One"/>
                <a:ea typeface="Alfa Slab One"/>
                <a:cs typeface="Alfa Slab One"/>
                <a:sym typeface="Alfa Slab 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6" name="Google Shape;6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7" name="Shape 67"/>
        <p:cNvGrpSpPr/>
        <p:nvPr/>
      </p:nvGrpSpPr>
      <p:grpSpPr>
        <a:xfrm>
          <a:off x="0" y="0"/>
          <a:ext cx="0" cy="0"/>
          <a:chOff x="0" y="0"/>
          <a:chExt cx="0" cy="0"/>
        </a:xfrm>
      </p:grpSpPr>
      <p:sp>
        <p:nvSpPr>
          <p:cNvPr id="68" name="Google Shape;68;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9" name="Google Shape;69;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70" name="Google Shape;70;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1" name="Shape 71"/>
        <p:cNvGrpSpPr/>
        <p:nvPr/>
      </p:nvGrpSpPr>
      <p:grpSpPr>
        <a:xfrm>
          <a:off x="0" y="0"/>
          <a:ext cx="0" cy="0"/>
          <a:chOff x="0" y="0"/>
          <a:chExt cx="0" cy="0"/>
        </a:xfrm>
      </p:grpSpPr>
      <p:sp>
        <p:nvSpPr>
          <p:cNvPr id="72" name="Google Shape;72;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3" name="Google Shape;73;p18"/>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4" name="Google Shape;74;p18"/>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6" name="Shape 76"/>
        <p:cNvGrpSpPr/>
        <p:nvPr/>
      </p:nvGrpSpPr>
      <p:grpSpPr>
        <a:xfrm>
          <a:off x="0" y="0"/>
          <a:ext cx="0" cy="0"/>
          <a:chOff x="0" y="0"/>
          <a:chExt cx="0" cy="0"/>
        </a:xfrm>
      </p:grpSpPr>
      <p:sp>
        <p:nvSpPr>
          <p:cNvPr id="77" name="Google Shape;77;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8" name="Google Shape;78;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9" name="Shape 79"/>
        <p:cNvGrpSpPr/>
        <p:nvPr/>
      </p:nvGrpSpPr>
      <p:grpSpPr>
        <a:xfrm>
          <a:off x="0" y="0"/>
          <a:ext cx="0" cy="0"/>
          <a:chOff x="0" y="0"/>
          <a:chExt cx="0" cy="0"/>
        </a:xfrm>
      </p:grpSpPr>
      <p:sp>
        <p:nvSpPr>
          <p:cNvPr id="80" name="Google Shape;80;p20"/>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1" name="Google Shape;81;p20"/>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82" name="Google Shape;82;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3" name="Shape 83"/>
        <p:cNvGrpSpPr/>
        <p:nvPr/>
      </p:nvGrpSpPr>
      <p:grpSpPr>
        <a:xfrm>
          <a:off x="0" y="0"/>
          <a:ext cx="0" cy="0"/>
          <a:chOff x="0" y="0"/>
          <a:chExt cx="0" cy="0"/>
        </a:xfrm>
      </p:grpSpPr>
      <p:sp>
        <p:nvSpPr>
          <p:cNvPr id="84" name="Google Shape;84;p21"/>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6" name="Shape 86"/>
        <p:cNvGrpSpPr/>
        <p:nvPr/>
      </p:nvGrpSpPr>
      <p:grpSpPr>
        <a:xfrm>
          <a:off x="0" y="0"/>
          <a:ext cx="0" cy="0"/>
          <a:chOff x="0" y="0"/>
          <a:chExt cx="0" cy="0"/>
        </a:xfrm>
      </p:grpSpPr>
      <p:sp>
        <p:nvSpPr>
          <p:cNvPr id="87" name="Google Shape;87;p2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2"/>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9" name="Google Shape;89;p22"/>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90" name="Google Shape;90;p22"/>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91" name="Google Shape;91;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2" name="Shape 92"/>
        <p:cNvGrpSpPr/>
        <p:nvPr/>
      </p:nvGrpSpPr>
      <p:grpSpPr>
        <a:xfrm>
          <a:off x="0" y="0"/>
          <a:ext cx="0" cy="0"/>
          <a:chOff x="0" y="0"/>
          <a:chExt cx="0" cy="0"/>
        </a:xfrm>
      </p:grpSpPr>
      <p:sp>
        <p:nvSpPr>
          <p:cNvPr id="93" name="Google Shape;93;p23"/>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94" name="Google Shape;94;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5" name="Shape 95"/>
        <p:cNvGrpSpPr/>
        <p:nvPr/>
      </p:nvGrpSpPr>
      <p:grpSpPr>
        <a:xfrm>
          <a:off x="0" y="0"/>
          <a:ext cx="0" cy="0"/>
          <a:chOff x="0" y="0"/>
          <a:chExt cx="0" cy="0"/>
        </a:xfrm>
      </p:grpSpPr>
      <p:sp>
        <p:nvSpPr>
          <p:cNvPr id="96" name="Google Shape;96;p24"/>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7" name="Google Shape;97;p24"/>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8" name="Google Shape;98;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9" name="Shape 99"/>
        <p:cNvGrpSpPr/>
        <p:nvPr/>
      </p:nvGrpSpPr>
      <p:grpSpPr>
        <a:xfrm>
          <a:off x="0" y="0"/>
          <a:ext cx="0" cy="0"/>
          <a:chOff x="0" y="0"/>
          <a:chExt cx="0" cy="0"/>
        </a:xfrm>
      </p:grpSpPr>
      <p:sp>
        <p:nvSpPr>
          <p:cNvPr id="100" name="Google Shape;100;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2" Type="http://schemas.openxmlformats.org/officeDocument/2006/relationships/theme" Target="../theme/theme3.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6" name="Shape 56"/>
        <p:cNvGrpSpPr/>
        <p:nvPr/>
      </p:nvGrpSpPr>
      <p:grpSpPr>
        <a:xfrm>
          <a:off x="0" y="0"/>
          <a:ext cx="0" cy="0"/>
          <a:chOff x="0" y="0"/>
          <a:chExt cx="0" cy="0"/>
        </a:xfrm>
      </p:grpSpPr>
      <p:sp>
        <p:nvSpPr>
          <p:cNvPr id="57" name="Google Shape;57;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FF9900"/>
              </a:buClr>
              <a:buSzPts val="2800"/>
              <a:buFont typeface="Proxima Nova"/>
              <a:buNone/>
              <a:defRPr b="1" sz="2800">
                <a:solidFill>
                  <a:srgbClr val="FF9900"/>
                </a:solidFill>
                <a:latin typeface="Proxima Nova"/>
                <a:ea typeface="Proxima Nova"/>
                <a:cs typeface="Proxima Nova"/>
                <a:sym typeface="Proxima Nova"/>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8" name="Google Shape;58;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Proxima Nova"/>
              <a:buChar char="●"/>
              <a:defRPr sz="1800">
                <a:solidFill>
                  <a:schemeClr val="dk2"/>
                </a:solidFill>
                <a:latin typeface="Proxima Nova"/>
                <a:ea typeface="Proxima Nova"/>
                <a:cs typeface="Proxima Nova"/>
                <a:sym typeface="Proxima Nova"/>
              </a:defRPr>
            </a:lvl1pPr>
            <a:lvl2pPr indent="-317500" lvl="1" marL="914400" rtl="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2pPr>
            <a:lvl3pPr indent="-317500" lvl="2" marL="1371600" rtl="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3pPr>
            <a:lvl4pPr indent="-317500" lvl="3" marL="1828800" rtl="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4pPr>
            <a:lvl5pPr indent="-317500" lvl="4" marL="2286000" rtl="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5pPr>
            <a:lvl6pPr indent="-317500" lvl="5" marL="2743200" rtl="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6pPr>
            <a:lvl7pPr indent="-317500" lvl="6" marL="3200400" rtl="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7pPr>
            <a:lvl8pPr indent="-317500" lvl="7" marL="3657600" rtl="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8pPr>
            <a:lvl9pPr indent="-317500" lvl="8" marL="4114800" rtl="0">
              <a:lnSpc>
                <a:spcPct val="115000"/>
              </a:lnSpc>
              <a:spcBef>
                <a:spcPts val="1600"/>
              </a:spcBef>
              <a:spcAft>
                <a:spcPts val="1600"/>
              </a:spcAft>
              <a:buClr>
                <a:schemeClr val="dk2"/>
              </a:buClr>
              <a:buSzPts val="1400"/>
              <a:buFont typeface="Proxima Nova"/>
              <a:buChar char="■"/>
              <a:defRPr>
                <a:solidFill>
                  <a:schemeClr val="dk2"/>
                </a:solidFill>
                <a:latin typeface="Proxima Nova"/>
                <a:ea typeface="Proxima Nova"/>
                <a:cs typeface="Proxima Nova"/>
                <a:sym typeface="Proxima Nova"/>
              </a:defRPr>
            </a:lvl9pPr>
          </a:lstStyle>
          <a:p/>
        </p:txBody>
      </p:sp>
      <p:sp>
        <p:nvSpPr>
          <p:cNvPr id="59" name="Google Shape;59;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 Id="rId4" Type="http://schemas.openxmlformats.org/officeDocument/2006/relationships/hyperlink" Target="https://bit.ly/smart-fhir-tech"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6.png"/><Relationship Id="rId5" Type="http://schemas.openxmlformats.org/officeDocument/2006/relationships/hyperlink" Target="https://spinesurgerycalc.dartmouth.edu"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8.png"/><Relationship Id="rId4" Type="http://schemas.openxmlformats.org/officeDocument/2006/relationships/image" Target="../media/image1.png"/><Relationship Id="rId5" Type="http://schemas.openxmlformats.org/officeDocument/2006/relationships/image" Target="../media/image4.png"/><Relationship Id="rId6"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image" Target="../media/image12.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hyperlink" Target="http://www.nationalacademies.org/hmd/~/media/Files/Activity%20Files/Quality/LearningHealthCare/Release%20Slides.pdf"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hyperlink" Target="https://decisionaid.ohri.ca/decguide.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www.ncbi.nlm.nih.gov/pmc/articles/PMC2883775/" TargetMode="Externa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hyperlink" Target="https://www.ncbi.nlm.nih.gov/pmc/articles/PMC2883775/" TargetMode="External"/><Relationship Id="rId5"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spinesurgerycalc.dartmouth.edu" TargetMode="Externa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pic>
        <p:nvPicPr>
          <p:cNvPr id="105" name="Google Shape;105;p26"/>
          <p:cNvPicPr preferRelativeResize="0"/>
          <p:nvPr/>
        </p:nvPicPr>
        <p:blipFill>
          <a:blip r:embed="rId3">
            <a:alphaModFix/>
          </a:blip>
          <a:stretch>
            <a:fillRect/>
          </a:stretch>
        </p:blipFill>
        <p:spPr>
          <a:xfrm>
            <a:off x="2420136" y="771800"/>
            <a:ext cx="4303728" cy="1799951"/>
          </a:xfrm>
          <a:prstGeom prst="rect">
            <a:avLst/>
          </a:prstGeom>
          <a:noFill/>
          <a:ln>
            <a:noFill/>
          </a:ln>
        </p:spPr>
      </p:pic>
      <p:sp>
        <p:nvSpPr>
          <p:cNvPr id="106" name="Google Shape;106;p26"/>
          <p:cNvSpPr txBox="1"/>
          <p:nvPr>
            <p:ph type="ctrTitle"/>
          </p:nvPr>
        </p:nvSpPr>
        <p:spPr>
          <a:xfrm>
            <a:off x="311708" y="1357074"/>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t> &amp;</a:t>
            </a:r>
            <a:r>
              <a:rPr lang="en" sz="4000"/>
              <a:t> the Learning Health System</a:t>
            </a:r>
            <a:endParaRPr sz="4000"/>
          </a:p>
        </p:txBody>
      </p:sp>
      <p:sp>
        <p:nvSpPr>
          <p:cNvPr id="107" name="Google Shape;107;p26"/>
          <p:cNvSpPr txBox="1"/>
          <p:nvPr>
            <p:ph idx="1" type="subTitle"/>
          </p:nvPr>
        </p:nvSpPr>
        <p:spPr>
          <a:xfrm>
            <a:off x="311700" y="36723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a:t>
            </a:r>
            <a:r>
              <a:rPr b="1" lang="en" sz="2400"/>
              <a:t>JoshCMandel</a:t>
            </a:r>
            <a:r>
              <a:rPr lang="en" sz="2400"/>
              <a:t>, MD</a:t>
            </a:r>
            <a:endParaRPr sz="2400"/>
          </a:p>
          <a:p>
            <a:pPr indent="0" lvl="0" marL="0" rtl="0" algn="ctr">
              <a:spcBef>
                <a:spcPts val="0"/>
              </a:spcBef>
              <a:spcAft>
                <a:spcPts val="0"/>
              </a:spcAft>
              <a:buNone/>
            </a:pPr>
            <a:r>
              <a:rPr lang="en" sz="2400"/>
              <a:t>Microsoft </a:t>
            </a:r>
            <a:r>
              <a:rPr lang="en" sz="2400"/>
              <a:t>Healthcare</a:t>
            </a:r>
            <a:r>
              <a:rPr lang="en" sz="2400"/>
              <a:t> / SMART Health IT</a:t>
            </a:r>
            <a:endParaRPr sz="2400"/>
          </a:p>
          <a:p>
            <a:pPr indent="0" lvl="0" marL="0" rtl="0" algn="ctr">
              <a:spcBef>
                <a:spcPts val="0"/>
              </a:spcBef>
              <a:spcAft>
                <a:spcPts val="0"/>
              </a:spcAft>
              <a:buNone/>
            </a:pPr>
            <a:r>
              <a:rPr lang="en" sz="2400"/>
              <a:t>FHIR STARTER 2019, Saint Petersburg</a:t>
            </a:r>
            <a:endParaRPr sz="2400"/>
          </a:p>
        </p:txBody>
      </p:sp>
      <p:sp>
        <p:nvSpPr>
          <p:cNvPr id="108" name="Google Shape;108;p26"/>
          <p:cNvSpPr txBox="1"/>
          <p:nvPr/>
        </p:nvSpPr>
        <p:spPr>
          <a:xfrm>
            <a:off x="4338800" y="240900"/>
            <a:ext cx="4688700" cy="853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3600" u="sng">
                <a:solidFill>
                  <a:schemeClr val="hlink"/>
                </a:solidFill>
                <a:hlinkClick r:id="rId4"/>
              </a:rPr>
              <a:t>bit.ly/smart-fhir-tech</a:t>
            </a:r>
            <a:endParaRPr sz="3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5"/>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 of a focused decision aid (SPORT)</a:t>
            </a:r>
            <a:endParaRPr/>
          </a:p>
        </p:txBody>
      </p:sp>
      <p:pic>
        <p:nvPicPr>
          <p:cNvPr id="167" name="Google Shape;167;p35"/>
          <p:cNvPicPr preferRelativeResize="0"/>
          <p:nvPr/>
        </p:nvPicPr>
        <p:blipFill rotWithShape="1">
          <a:blip r:embed="rId3">
            <a:alphaModFix/>
          </a:blip>
          <a:srcRect b="47415" l="0" r="0" t="0"/>
          <a:stretch/>
        </p:blipFill>
        <p:spPr>
          <a:xfrm>
            <a:off x="152400" y="1170125"/>
            <a:ext cx="4189725" cy="2882750"/>
          </a:xfrm>
          <a:prstGeom prst="rect">
            <a:avLst/>
          </a:prstGeom>
          <a:noFill/>
          <a:ln>
            <a:noFill/>
          </a:ln>
        </p:spPr>
      </p:pic>
      <p:pic>
        <p:nvPicPr>
          <p:cNvPr id="168" name="Google Shape;168;p35"/>
          <p:cNvPicPr preferRelativeResize="0"/>
          <p:nvPr/>
        </p:nvPicPr>
        <p:blipFill rotWithShape="1">
          <a:blip r:embed="rId3">
            <a:alphaModFix/>
          </a:blip>
          <a:srcRect b="-686" l="0" r="0" t="61479"/>
          <a:stretch/>
        </p:blipFill>
        <p:spPr>
          <a:xfrm>
            <a:off x="4562925" y="1170126"/>
            <a:ext cx="3651276" cy="1873126"/>
          </a:xfrm>
          <a:prstGeom prst="rect">
            <a:avLst/>
          </a:prstGeom>
          <a:noFill/>
          <a:ln>
            <a:noFill/>
          </a:ln>
        </p:spPr>
      </p:pic>
      <p:pic>
        <p:nvPicPr>
          <p:cNvPr id="169" name="Google Shape;169;p35"/>
          <p:cNvPicPr preferRelativeResize="0"/>
          <p:nvPr/>
        </p:nvPicPr>
        <p:blipFill>
          <a:blip r:embed="rId4">
            <a:alphaModFix/>
          </a:blip>
          <a:stretch>
            <a:fillRect/>
          </a:stretch>
        </p:blipFill>
        <p:spPr>
          <a:xfrm>
            <a:off x="4562925" y="3348050"/>
            <a:ext cx="3480626" cy="1667225"/>
          </a:xfrm>
          <a:prstGeom prst="rect">
            <a:avLst/>
          </a:prstGeom>
          <a:noFill/>
          <a:ln>
            <a:noFill/>
          </a:ln>
        </p:spPr>
      </p:pic>
      <p:sp>
        <p:nvSpPr>
          <p:cNvPr id="170" name="Google Shape;170;p35"/>
          <p:cNvSpPr txBox="1"/>
          <p:nvPr/>
        </p:nvSpPr>
        <p:spPr>
          <a:xfrm>
            <a:off x="199025" y="4609225"/>
            <a:ext cx="3000000" cy="42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5"/>
              </a:rPr>
              <a:t>spinesurgerycalc.dartmouth.edu</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6"/>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How does it scale?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79" name="Shape 179"/>
        <p:cNvGrpSpPr/>
        <p:nvPr/>
      </p:nvGrpSpPr>
      <p:grpSpPr>
        <a:xfrm>
          <a:off x="0" y="0"/>
          <a:ext cx="0" cy="0"/>
          <a:chOff x="0" y="0"/>
          <a:chExt cx="0" cy="0"/>
        </a:xfrm>
      </p:grpSpPr>
      <p:sp>
        <p:nvSpPr>
          <p:cNvPr id="180" name="Google Shape;180;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can we bring FHIR to the table?</a:t>
            </a:r>
            <a:endParaRPr/>
          </a:p>
        </p:txBody>
      </p:sp>
      <p:sp>
        <p:nvSpPr>
          <p:cNvPr id="181" name="Google Shape;181;p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Reviewing three key technologies</a:t>
            </a:r>
            <a:endParaRPr/>
          </a:p>
          <a:p>
            <a:pPr indent="-342900" lvl="0" marL="457200" rtl="0" algn="l">
              <a:spcBef>
                <a:spcPts val="1600"/>
              </a:spcBef>
              <a:spcAft>
                <a:spcPts val="0"/>
              </a:spcAft>
              <a:buSzPts val="1800"/>
              <a:buChar char="●"/>
            </a:pPr>
            <a:r>
              <a:rPr lang="en"/>
              <a:t>Bulk Data</a:t>
            </a:r>
            <a:endParaRPr/>
          </a:p>
          <a:p>
            <a:pPr indent="-342900" lvl="0" marL="457200" rtl="0" algn="l">
              <a:spcBef>
                <a:spcPts val="0"/>
              </a:spcBef>
              <a:spcAft>
                <a:spcPts val="0"/>
              </a:spcAft>
              <a:buSzPts val="1800"/>
              <a:buChar char="●"/>
            </a:pPr>
            <a:r>
              <a:rPr lang="en"/>
              <a:t>SMART on FHIR</a:t>
            </a:r>
            <a:endParaRPr/>
          </a:p>
          <a:p>
            <a:pPr indent="-342900" lvl="0" marL="457200" rtl="0" algn="l">
              <a:spcBef>
                <a:spcPts val="0"/>
              </a:spcBef>
              <a:spcAft>
                <a:spcPts val="0"/>
              </a:spcAft>
              <a:buSzPts val="1800"/>
              <a:buChar char="●"/>
            </a:pPr>
            <a:r>
              <a:rPr lang="en"/>
              <a:t>CDS Hooks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8"/>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ecosystem of FHIR and related technologies</a:t>
            </a:r>
            <a:endParaRPr/>
          </a:p>
        </p:txBody>
      </p:sp>
      <p:pic>
        <p:nvPicPr>
          <p:cNvPr id="187" name="Google Shape;187;p38"/>
          <p:cNvPicPr preferRelativeResize="0"/>
          <p:nvPr/>
        </p:nvPicPr>
        <p:blipFill rotWithShape="1">
          <a:blip r:embed="rId3">
            <a:alphaModFix/>
          </a:blip>
          <a:srcRect b="1881" l="2240" r="4397" t="8952"/>
          <a:stretch/>
        </p:blipFill>
        <p:spPr>
          <a:xfrm>
            <a:off x="2663625" y="1655550"/>
            <a:ext cx="2553276" cy="2469800"/>
          </a:xfrm>
          <a:prstGeom prst="rect">
            <a:avLst/>
          </a:prstGeom>
          <a:noFill/>
          <a:ln>
            <a:noFill/>
          </a:ln>
        </p:spPr>
      </p:pic>
      <p:sp>
        <p:nvSpPr>
          <p:cNvPr id="188" name="Google Shape;188;p38"/>
          <p:cNvSpPr txBox="1"/>
          <p:nvPr/>
        </p:nvSpPr>
        <p:spPr>
          <a:xfrm>
            <a:off x="5504300" y="2015250"/>
            <a:ext cx="2697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SMART on FHIR</a:t>
            </a:r>
            <a:endParaRPr/>
          </a:p>
          <a:p>
            <a:pPr indent="0" lvl="0" marL="0" rtl="0" algn="l">
              <a:spcBef>
                <a:spcPts val="0"/>
              </a:spcBef>
              <a:spcAft>
                <a:spcPts val="0"/>
              </a:spcAft>
              <a:buNone/>
            </a:pPr>
            <a:r>
              <a:rPr b="1" lang="en"/>
              <a:t>CDS Hooks</a:t>
            </a:r>
            <a:endParaRPr/>
          </a:p>
          <a:p>
            <a:pPr indent="0" lvl="0" marL="0" rtl="0" algn="l">
              <a:spcBef>
                <a:spcPts val="0"/>
              </a:spcBef>
              <a:spcAft>
                <a:spcPts val="0"/>
              </a:spcAft>
              <a:buNone/>
            </a:pPr>
            <a:r>
              <a:rPr lang="en">
                <a:solidFill>
                  <a:schemeClr val="dk1"/>
                </a:solidFill>
              </a:rPr>
              <a:t>FHIR Questionnaires</a:t>
            </a:r>
            <a:endParaRPr>
              <a:solidFill>
                <a:schemeClr val="dk1"/>
              </a:solidFill>
            </a:endParaRPr>
          </a:p>
          <a:p>
            <a:pPr indent="0" lvl="0" marL="0" rtl="0" algn="l">
              <a:spcBef>
                <a:spcPts val="0"/>
              </a:spcBef>
              <a:spcAft>
                <a:spcPts val="0"/>
              </a:spcAft>
              <a:buNone/>
            </a:pPr>
            <a:r>
              <a:rPr lang="en"/>
              <a:t>FHIR Plan Definitions, Orders</a:t>
            </a:r>
            <a:endParaRPr/>
          </a:p>
          <a:p>
            <a:pPr indent="0" lvl="0" marL="0" rtl="0" algn="l">
              <a:spcBef>
                <a:spcPts val="0"/>
              </a:spcBef>
              <a:spcAft>
                <a:spcPts val="0"/>
              </a:spcAft>
              <a:buNone/>
            </a:pPr>
            <a:r>
              <a:t/>
            </a:r>
            <a:endParaRPr/>
          </a:p>
        </p:txBody>
      </p:sp>
      <p:sp>
        <p:nvSpPr>
          <p:cNvPr id="189" name="Google Shape;189;p38"/>
          <p:cNvSpPr txBox="1"/>
          <p:nvPr/>
        </p:nvSpPr>
        <p:spPr>
          <a:xfrm>
            <a:off x="3028325" y="606200"/>
            <a:ext cx="32442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NLP: clinical notes → FHIR</a:t>
            </a:r>
            <a:endParaRPr/>
          </a:p>
          <a:p>
            <a:pPr indent="0" lvl="0" marL="0" rtl="0" algn="l">
              <a:spcBef>
                <a:spcPts val="0"/>
              </a:spcBef>
              <a:spcAft>
                <a:spcPts val="0"/>
              </a:spcAft>
              <a:buNone/>
            </a:pPr>
            <a:r>
              <a:rPr lang="en"/>
              <a:t>FHIR-based personal records</a:t>
            </a:r>
            <a:endParaRPr/>
          </a:p>
          <a:p>
            <a:pPr indent="0" lvl="0" marL="0" rtl="0" algn="l">
              <a:spcBef>
                <a:spcPts val="0"/>
              </a:spcBef>
              <a:spcAft>
                <a:spcPts val="0"/>
              </a:spcAft>
              <a:buNone/>
            </a:pPr>
            <a:r>
              <a:rPr lang="en"/>
              <a:t>FHIR Appointments</a:t>
            </a:r>
            <a:endParaRPr/>
          </a:p>
          <a:p>
            <a:pPr indent="0" lvl="0" marL="0" rtl="0" algn="l">
              <a:spcBef>
                <a:spcPts val="0"/>
              </a:spcBef>
              <a:spcAft>
                <a:spcPts val="0"/>
              </a:spcAft>
              <a:buNone/>
            </a:pPr>
            <a:r>
              <a:rPr b="1" lang="en">
                <a:solidFill>
                  <a:schemeClr val="dk1"/>
                </a:solidFill>
              </a:rPr>
              <a:t>SMART on FHIR</a:t>
            </a:r>
            <a:endParaRPr/>
          </a:p>
          <a:p>
            <a:pPr indent="0" lvl="0" marL="0" rtl="0" algn="l">
              <a:spcBef>
                <a:spcPts val="0"/>
              </a:spcBef>
              <a:spcAft>
                <a:spcPts val="0"/>
              </a:spcAft>
              <a:buNone/>
            </a:pPr>
            <a:r>
              <a:t/>
            </a:r>
            <a:endParaRPr/>
          </a:p>
        </p:txBody>
      </p:sp>
      <p:sp>
        <p:nvSpPr>
          <p:cNvPr id="190" name="Google Shape;190;p38"/>
          <p:cNvSpPr txBox="1"/>
          <p:nvPr/>
        </p:nvSpPr>
        <p:spPr>
          <a:xfrm>
            <a:off x="582825" y="1733550"/>
            <a:ext cx="2080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Bulk Data</a:t>
            </a:r>
            <a:endParaRPr b="1"/>
          </a:p>
          <a:p>
            <a:pPr indent="0" lvl="0" marL="0" rtl="0" algn="l">
              <a:spcBef>
                <a:spcPts val="0"/>
              </a:spcBef>
              <a:spcAft>
                <a:spcPts val="0"/>
              </a:spcAft>
              <a:buNone/>
            </a:pPr>
            <a:r>
              <a:rPr lang="en">
                <a:solidFill>
                  <a:schemeClr val="dk1"/>
                </a:solidFill>
              </a:rPr>
              <a:t>CQL, Quality Measures</a:t>
            </a:r>
            <a:endParaRPr/>
          </a:p>
          <a:p>
            <a:pPr indent="0" lvl="0" marL="0" rtl="0" algn="l">
              <a:spcBef>
                <a:spcPts val="0"/>
              </a:spcBef>
              <a:spcAft>
                <a:spcPts val="0"/>
              </a:spcAft>
              <a:buNone/>
            </a:pPr>
            <a:r>
              <a:rPr lang="en"/>
              <a:t>FHIR Subscription</a:t>
            </a:r>
            <a:br>
              <a:rPr lang="en"/>
            </a:br>
            <a:r>
              <a:rPr lang="en"/>
              <a:t>  (public health)</a:t>
            </a:r>
            <a:endParaRPr/>
          </a:p>
          <a:p>
            <a:pPr indent="0" lvl="0" marL="0" rtl="0" algn="l">
              <a:spcBef>
                <a:spcPts val="0"/>
              </a:spcBef>
              <a:spcAft>
                <a:spcPts val="0"/>
              </a:spcAft>
              <a:buNone/>
            </a:pPr>
            <a:r>
              <a:rPr lang="en"/>
              <a:t>  (disease registries)</a:t>
            </a:r>
            <a:endParaRPr/>
          </a:p>
        </p:txBody>
      </p:sp>
      <p:sp>
        <p:nvSpPr>
          <p:cNvPr id="191" name="Google Shape;191;p38"/>
          <p:cNvSpPr txBox="1"/>
          <p:nvPr/>
        </p:nvSpPr>
        <p:spPr>
          <a:xfrm>
            <a:off x="2574650" y="4125350"/>
            <a:ext cx="4805400" cy="51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Machine reading of literature</a:t>
            </a:r>
            <a:endParaRPr>
              <a:solidFill>
                <a:schemeClr val="dk1"/>
              </a:solidFill>
            </a:endParaRPr>
          </a:p>
          <a:p>
            <a:pPr indent="0" lvl="0" marL="0" rtl="0" algn="l">
              <a:spcBef>
                <a:spcPts val="0"/>
              </a:spcBef>
              <a:spcAft>
                <a:spcPts val="0"/>
              </a:spcAft>
              <a:buNone/>
            </a:pPr>
            <a:r>
              <a:rPr lang="en">
                <a:solidFill>
                  <a:schemeClr val="dk1"/>
                </a:solidFill>
              </a:rPr>
              <a:t>FHIR Evidence, Measure, MeasureReport</a:t>
            </a:r>
            <a:endParaRPr>
              <a:solidFill>
                <a:schemeClr val="dk1"/>
              </a:solidFill>
            </a:endParaRPr>
          </a:p>
          <a:p>
            <a:pPr indent="0" lvl="0" marL="0" rtl="0" algn="l">
              <a:spcBef>
                <a:spcPts val="0"/>
              </a:spcBef>
              <a:spcAft>
                <a:spcPts val="0"/>
              </a:spcAft>
              <a:buNone/>
            </a:pPr>
            <a:r>
              <a:rPr lang="en">
                <a:solidFill>
                  <a:schemeClr val="dk1"/>
                </a:solidFill>
              </a:rPr>
              <a:t>FHIR trial match (e.g., ResearchStudy, inclusion criteria)</a:t>
            </a:r>
            <a:endParaRPr>
              <a:solidFill>
                <a:schemeClr val="dk1"/>
              </a:solidFill>
            </a:endParaRPr>
          </a:p>
          <a:p>
            <a:pPr indent="0" lvl="0" marL="0" rtl="0" algn="l">
              <a:spcBef>
                <a:spcPts val="0"/>
              </a:spcBef>
              <a:spcAft>
                <a:spcPts val="0"/>
              </a:spcAft>
              <a:buNone/>
            </a:pPr>
            <a:r>
              <a:rPr lang="en">
                <a:solidFill>
                  <a:schemeClr val="dk1"/>
                </a:solidFill>
              </a:rPr>
              <a:t>FHIR Clinical Reasoning</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9"/>
          <p:cNvSpPr txBox="1"/>
          <p:nvPr>
            <p:ph type="title"/>
          </p:nvPr>
        </p:nvSpPr>
        <p:spPr>
          <a:xfrm>
            <a:off x="311700" y="288114"/>
            <a:ext cx="8520600" cy="72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FHIR Bulk Data Workflow</a:t>
            </a:r>
            <a:endParaRPr/>
          </a:p>
        </p:txBody>
      </p:sp>
      <p:sp>
        <p:nvSpPr>
          <p:cNvPr id="197" name="Google Shape;197;p39"/>
          <p:cNvSpPr/>
          <p:nvPr/>
        </p:nvSpPr>
        <p:spPr>
          <a:xfrm>
            <a:off x="1438156" y="791325"/>
            <a:ext cx="4931100" cy="512400"/>
          </a:xfrm>
          <a:prstGeom prst="rightArrow">
            <a:avLst>
              <a:gd fmla="val 50000" name="adj1"/>
              <a:gd fmla="val 50000" name="adj2"/>
            </a:avLst>
          </a:prstGeom>
          <a:solidFill>
            <a:srgbClr val="4A86E8"/>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Kickoff Request</a:t>
            </a:r>
            <a:endParaRPr>
              <a:solidFill>
                <a:srgbClr val="FFFFFF"/>
              </a:solidFill>
              <a:latin typeface="Proxima Nova"/>
              <a:ea typeface="Proxima Nova"/>
              <a:cs typeface="Proxima Nova"/>
              <a:sym typeface="Proxima Nova"/>
            </a:endParaRPr>
          </a:p>
        </p:txBody>
      </p:sp>
      <p:sp>
        <p:nvSpPr>
          <p:cNvPr id="198" name="Google Shape;198;p39"/>
          <p:cNvSpPr/>
          <p:nvPr/>
        </p:nvSpPr>
        <p:spPr>
          <a:xfrm>
            <a:off x="1389856" y="1258444"/>
            <a:ext cx="5027700" cy="512400"/>
          </a:xfrm>
          <a:prstGeom prst="leftArrow">
            <a:avLst>
              <a:gd fmla="val 50000" name="adj1"/>
              <a:gd fmla="val 50000" name="adj2"/>
            </a:avLst>
          </a:prstGeom>
          <a:solidFill>
            <a:srgbClr val="4A86E8"/>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Content Location</a:t>
            </a:r>
            <a:endParaRPr>
              <a:solidFill>
                <a:srgbClr val="FFFFFF"/>
              </a:solidFill>
              <a:latin typeface="Proxima Nova"/>
              <a:ea typeface="Proxima Nova"/>
              <a:cs typeface="Proxima Nova"/>
              <a:sym typeface="Proxima Nova"/>
            </a:endParaRPr>
          </a:p>
        </p:txBody>
      </p:sp>
      <p:sp>
        <p:nvSpPr>
          <p:cNvPr id="199" name="Google Shape;199;p39"/>
          <p:cNvSpPr/>
          <p:nvPr/>
        </p:nvSpPr>
        <p:spPr>
          <a:xfrm>
            <a:off x="1438156" y="1820025"/>
            <a:ext cx="4931100" cy="512400"/>
          </a:xfrm>
          <a:prstGeom prst="rightArrow">
            <a:avLst>
              <a:gd fmla="val 50000" name="adj1"/>
              <a:gd fmla="val 50000" name="adj2"/>
            </a:avLst>
          </a:prstGeom>
          <a:solidFill>
            <a:srgbClr val="4A86E8"/>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GET Content Location</a:t>
            </a:r>
            <a:endParaRPr>
              <a:solidFill>
                <a:srgbClr val="FFFFFF"/>
              </a:solidFill>
              <a:latin typeface="Proxima Nova"/>
              <a:ea typeface="Proxima Nova"/>
              <a:cs typeface="Proxima Nova"/>
              <a:sym typeface="Proxima Nova"/>
            </a:endParaRPr>
          </a:p>
        </p:txBody>
      </p:sp>
      <p:sp>
        <p:nvSpPr>
          <p:cNvPr id="200" name="Google Shape;200;p39"/>
          <p:cNvSpPr/>
          <p:nvPr/>
        </p:nvSpPr>
        <p:spPr>
          <a:xfrm>
            <a:off x="1389856" y="2287144"/>
            <a:ext cx="5027700" cy="512400"/>
          </a:xfrm>
          <a:prstGeom prst="leftArrow">
            <a:avLst>
              <a:gd fmla="val 50000" name="adj1"/>
              <a:gd fmla="val 50000" name="adj2"/>
            </a:avLst>
          </a:prstGeom>
          <a:solidFill>
            <a:srgbClr val="4A86E8"/>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File Generation Status</a:t>
            </a:r>
            <a:endParaRPr>
              <a:solidFill>
                <a:srgbClr val="FFFFFF"/>
              </a:solidFill>
              <a:latin typeface="Proxima Nova"/>
              <a:ea typeface="Proxima Nova"/>
              <a:cs typeface="Proxima Nova"/>
              <a:sym typeface="Proxima Nova"/>
            </a:endParaRPr>
          </a:p>
        </p:txBody>
      </p:sp>
      <p:sp>
        <p:nvSpPr>
          <p:cNvPr id="201" name="Google Shape;201;p39"/>
          <p:cNvSpPr/>
          <p:nvPr/>
        </p:nvSpPr>
        <p:spPr>
          <a:xfrm>
            <a:off x="1438156" y="2848725"/>
            <a:ext cx="4931100" cy="512400"/>
          </a:xfrm>
          <a:prstGeom prst="rightArrow">
            <a:avLst>
              <a:gd fmla="val 50000" name="adj1"/>
              <a:gd fmla="val 50000" name="adj2"/>
            </a:avLst>
          </a:prstGeom>
          <a:solidFill>
            <a:srgbClr val="4A86E8"/>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GET Content Location</a:t>
            </a:r>
            <a:endParaRPr>
              <a:solidFill>
                <a:srgbClr val="FFFFFF"/>
              </a:solidFill>
              <a:latin typeface="Proxima Nova"/>
              <a:ea typeface="Proxima Nova"/>
              <a:cs typeface="Proxima Nova"/>
              <a:sym typeface="Proxima Nova"/>
            </a:endParaRPr>
          </a:p>
        </p:txBody>
      </p:sp>
      <p:sp>
        <p:nvSpPr>
          <p:cNvPr id="202" name="Google Shape;202;p39"/>
          <p:cNvSpPr/>
          <p:nvPr/>
        </p:nvSpPr>
        <p:spPr>
          <a:xfrm>
            <a:off x="1389856" y="3315844"/>
            <a:ext cx="5027700" cy="512400"/>
          </a:xfrm>
          <a:prstGeom prst="leftArrow">
            <a:avLst>
              <a:gd fmla="val 50000" name="adj1"/>
              <a:gd fmla="val 50000" name="adj2"/>
            </a:avLst>
          </a:prstGeom>
          <a:solidFill>
            <a:srgbClr val="4A86E8"/>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File Links</a:t>
            </a:r>
            <a:endParaRPr>
              <a:solidFill>
                <a:srgbClr val="FFFFFF"/>
              </a:solidFill>
              <a:latin typeface="Proxima Nova"/>
              <a:ea typeface="Proxima Nova"/>
              <a:cs typeface="Proxima Nova"/>
              <a:sym typeface="Proxima Nova"/>
            </a:endParaRPr>
          </a:p>
        </p:txBody>
      </p:sp>
      <p:sp>
        <p:nvSpPr>
          <p:cNvPr id="203" name="Google Shape;203;p39"/>
          <p:cNvSpPr/>
          <p:nvPr/>
        </p:nvSpPr>
        <p:spPr>
          <a:xfrm>
            <a:off x="1438156" y="3782963"/>
            <a:ext cx="4931100" cy="512400"/>
          </a:xfrm>
          <a:prstGeom prst="rightArrow">
            <a:avLst>
              <a:gd fmla="val 50000" name="adj1"/>
              <a:gd fmla="val 50000" name="adj2"/>
            </a:avLst>
          </a:prstGeom>
          <a:solidFill>
            <a:schemeClr val="accent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            GET File (</a:t>
            </a:r>
            <a:r>
              <a:rPr lang="en">
                <a:solidFill>
                  <a:srgbClr val="FFFFFF"/>
                </a:solidFill>
                <a:latin typeface="Courier New"/>
                <a:ea typeface="Courier New"/>
                <a:cs typeface="Courier New"/>
                <a:sym typeface="Courier New"/>
              </a:rPr>
              <a:t>eg. 0001.Observation.ndjson</a:t>
            </a:r>
            <a:r>
              <a:rPr lang="en">
                <a:solidFill>
                  <a:srgbClr val="FFFFFF"/>
                </a:solidFill>
                <a:latin typeface="Proxima Nova"/>
                <a:ea typeface="Proxima Nova"/>
                <a:cs typeface="Proxima Nova"/>
                <a:sym typeface="Proxima Nova"/>
              </a:rPr>
              <a:t>)</a:t>
            </a:r>
            <a:endParaRPr>
              <a:solidFill>
                <a:srgbClr val="FFFFFF"/>
              </a:solidFill>
              <a:latin typeface="Proxima Nova"/>
              <a:ea typeface="Proxima Nova"/>
              <a:cs typeface="Proxima Nova"/>
              <a:sym typeface="Proxima Nova"/>
            </a:endParaRPr>
          </a:p>
        </p:txBody>
      </p:sp>
      <p:sp>
        <p:nvSpPr>
          <p:cNvPr id="204" name="Google Shape;204;p39"/>
          <p:cNvSpPr/>
          <p:nvPr/>
        </p:nvSpPr>
        <p:spPr>
          <a:xfrm>
            <a:off x="1389856" y="4250081"/>
            <a:ext cx="5027700" cy="512400"/>
          </a:xfrm>
          <a:prstGeom prst="leftArrow">
            <a:avLst>
              <a:gd fmla="val 50000" name="adj1"/>
              <a:gd fmla="val 50000" name="adj2"/>
            </a:avLst>
          </a:prstGeom>
          <a:solidFill>
            <a:schemeClr val="accent1"/>
          </a:solidFill>
          <a:ln cap="flat" cmpd="sng" w="1905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Proxima Nova"/>
                <a:ea typeface="Proxima Nova"/>
                <a:cs typeface="Proxima Nova"/>
                <a:sym typeface="Proxima Nova"/>
              </a:rPr>
              <a:t>FHIR Resources File</a:t>
            </a:r>
            <a:endParaRPr>
              <a:solidFill>
                <a:srgbClr val="FFFFFF"/>
              </a:solidFill>
              <a:latin typeface="Proxima Nova"/>
              <a:ea typeface="Proxima Nova"/>
              <a:cs typeface="Proxima Nova"/>
              <a:sym typeface="Proxima Nova"/>
            </a:endParaRPr>
          </a:p>
        </p:txBody>
      </p:sp>
      <p:sp>
        <p:nvSpPr>
          <p:cNvPr id="205" name="Google Shape;205;p39"/>
          <p:cNvSpPr/>
          <p:nvPr/>
        </p:nvSpPr>
        <p:spPr>
          <a:xfrm>
            <a:off x="31600" y="800350"/>
            <a:ext cx="1149000" cy="3980400"/>
          </a:xfrm>
          <a:prstGeom prst="rect">
            <a:avLst/>
          </a:prstGeom>
          <a:solidFill>
            <a:srgbClr val="4A86E8"/>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solidFill>
                <a:srgbClr val="FFFFFF"/>
              </a:solidFill>
              <a:latin typeface="Proxima Nova"/>
              <a:ea typeface="Proxima Nova"/>
              <a:cs typeface="Proxima Nova"/>
              <a:sym typeface="Proxima Nova"/>
            </a:endParaRPr>
          </a:p>
          <a:p>
            <a:pPr indent="0" lvl="0" marL="0" rtl="0" algn="ctr">
              <a:spcBef>
                <a:spcPts val="0"/>
              </a:spcBef>
              <a:spcAft>
                <a:spcPts val="0"/>
              </a:spcAft>
              <a:buNone/>
            </a:pPr>
            <a:r>
              <a:rPr lang="en">
                <a:solidFill>
                  <a:srgbClr val="FFFFFF"/>
                </a:solidFill>
                <a:latin typeface="Proxima Nova"/>
                <a:ea typeface="Proxima Nova"/>
                <a:cs typeface="Proxima Nova"/>
                <a:sym typeface="Proxima Nova"/>
              </a:rPr>
              <a:t>Bulk Data Client</a:t>
            </a:r>
            <a:endParaRPr>
              <a:solidFill>
                <a:srgbClr val="FFFFFF"/>
              </a:solidFill>
              <a:latin typeface="Proxima Nova"/>
              <a:ea typeface="Proxima Nova"/>
              <a:cs typeface="Proxima Nova"/>
              <a:sym typeface="Proxima Nova"/>
            </a:endParaRPr>
          </a:p>
          <a:p>
            <a:pPr indent="0" lvl="0" marL="0" rtl="0" algn="ctr">
              <a:spcBef>
                <a:spcPts val="0"/>
              </a:spcBef>
              <a:spcAft>
                <a:spcPts val="0"/>
              </a:spcAft>
              <a:buNone/>
            </a:pPr>
            <a:r>
              <a:rPr lang="en">
                <a:solidFill>
                  <a:srgbClr val="FFFFFF"/>
                </a:solidFill>
                <a:latin typeface="Proxima Nova"/>
                <a:ea typeface="Proxima Nova"/>
                <a:cs typeface="Proxima Nova"/>
                <a:sym typeface="Proxima Nova"/>
              </a:rPr>
              <a:t>(destination)</a:t>
            </a:r>
            <a:endParaRPr>
              <a:solidFill>
                <a:srgbClr val="FFFFFF"/>
              </a:solidFill>
              <a:latin typeface="Proxima Nova"/>
              <a:ea typeface="Proxima Nova"/>
              <a:cs typeface="Proxima Nova"/>
              <a:sym typeface="Proxima Nova"/>
            </a:endParaRPr>
          </a:p>
        </p:txBody>
      </p:sp>
      <p:sp>
        <p:nvSpPr>
          <p:cNvPr id="206" name="Google Shape;206;p39"/>
          <p:cNvSpPr/>
          <p:nvPr/>
        </p:nvSpPr>
        <p:spPr>
          <a:xfrm>
            <a:off x="6589800" y="800350"/>
            <a:ext cx="968700" cy="3980400"/>
          </a:xfrm>
          <a:prstGeom prst="rect">
            <a:avLst/>
          </a:prstGeom>
          <a:solidFill>
            <a:srgbClr val="4A86E8"/>
          </a:solid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t/>
            </a:r>
            <a:endParaRPr>
              <a:solidFill>
                <a:srgbClr val="FFFFFF"/>
              </a:solidFill>
              <a:latin typeface="Proxima Nova"/>
              <a:ea typeface="Proxima Nova"/>
              <a:cs typeface="Proxima Nova"/>
              <a:sym typeface="Proxima Nova"/>
            </a:endParaRPr>
          </a:p>
          <a:p>
            <a:pPr indent="0" lvl="0" marL="0" marR="0" rtl="0" algn="ctr">
              <a:lnSpc>
                <a:spcPct val="100000"/>
              </a:lnSpc>
              <a:spcBef>
                <a:spcPts val="0"/>
              </a:spcBef>
              <a:spcAft>
                <a:spcPts val="0"/>
              </a:spcAft>
              <a:buNone/>
            </a:pPr>
            <a:r>
              <a:rPr lang="en">
                <a:solidFill>
                  <a:srgbClr val="FFFFFF"/>
                </a:solidFill>
                <a:latin typeface="Proxima Nova"/>
                <a:ea typeface="Proxima Nova"/>
                <a:cs typeface="Proxima Nova"/>
                <a:sym typeface="Proxima Nova"/>
              </a:rPr>
              <a:t>Bulk Data </a:t>
            </a:r>
            <a:endParaRPr>
              <a:solidFill>
                <a:srgbClr val="FFFFFF"/>
              </a:solidFill>
              <a:latin typeface="Proxima Nova"/>
              <a:ea typeface="Proxima Nova"/>
              <a:cs typeface="Proxima Nova"/>
              <a:sym typeface="Proxima Nova"/>
            </a:endParaRPr>
          </a:p>
          <a:p>
            <a:pPr indent="0" lvl="0" marL="0" marR="0" rtl="0" algn="ctr">
              <a:lnSpc>
                <a:spcPct val="100000"/>
              </a:lnSpc>
              <a:spcBef>
                <a:spcPts val="0"/>
              </a:spcBef>
              <a:spcAft>
                <a:spcPts val="0"/>
              </a:spcAft>
              <a:buNone/>
            </a:pPr>
            <a:r>
              <a:rPr lang="en">
                <a:solidFill>
                  <a:srgbClr val="FFFFFF"/>
                </a:solidFill>
                <a:latin typeface="Proxima Nova"/>
                <a:ea typeface="Proxima Nova"/>
                <a:cs typeface="Proxima Nova"/>
                <a:sym typeface="Proxima Nova"/>
              </a:rPr>
              <a:t>Server</a:t>
            </a:r>
            <a:endParaRPr>
              <a:solidFill>
                <a:srgbClr val="FFFFFF"/>
              </a:solidFill>
              <a:latin typeface="Proxima Nova"/>
              <a:ea typeface="Proxima Nova"/>
              <a:cs typeface="Proxima Nova"/>
              <a:sym typeface="Proxima Nova"/>
            </a:endParaRPr>
          </a:p>
          <a:p>
            <a:pPr indent="0" lvl="0" marL="0" marR="0" rtl="0" algn="ctr">
              <a:lnSpc>
                <a:spcPct val="100000"/>
              </a:lnSpc>
              <a:spcBef>
                <a:spcPts val="0"/>
              </a:spcBef>
              <a:spcAft>
                <a:spcPts val="0"/>
              </a:spcAft>
              <a:buNone/>
            </a:pPr>
            <a:r>
              <a:rPr lang="en">
                <a:solidFill>
                  <a:srgbClr val="FFFFFF"/>
                </a:solidFill>
                <a:latin typeface="Proxima Nova"/>
                <a:ea typeface="Proxima Nova"/>
                <a:cs typeface="Proxima Nova"/>
                <a:sym typeface="Proxima Nova"/>
              </a:rPr>
              <a:t>(source)</a:t>
            </a:r>
            <a:endParaRPr>
              <a:solidFill>
                <a:srgbClr val="FFFFFF"/>
              </a:solidFill>
              <a:latin typeface="Proxima Nova"/>
              <a:ea typeface="Proxima Nova"/>
              <a:cs typeface="Proxima Nova"/>
              <a:sym typeface="Proxima Nova"/>
            </a:endParaRPr>
          </a:p>
        </p:txBody>
      </p:sp>
      <p:pic>
        <p:nvPicPr>
          <p:cNvPr id="207" name="Google Shape;207;p39"/>
          <p:cNvPicPr preferRelativeResize="0"/>
          <p:nvPr/>
        </p:nvPicPr>
        <p:blipFill>
          <a:blip r:embed="rId3">
            <a:alphaModFix/>
          </a:blip>
          <a:stretch>
            <a:fillRect/>
          </a:stretch>
        </p:blipFill>
        <p:spPr>
          <a:xfrm>
            <a:off x="7595875" y="0"/>
            <a:ext cx="1548125" cy="1567799"/>
          </a:xfrm>
          <a:prstGeom prst="rect">
            <a:avLst/>
          </a:prstGeom>
          <a:noFill/>
          <a:ln>
            <a:noFill/>
          </a:ln>
        </p:spPr>
      </p:pic>
      <p:sp>
        <p:nvSpPr>
          <p:cNvPr id="208" name="Google Shape;208;p39"/>
          <p:cNvSpPr/>
          <p:nvPr/>
        </p:nvSpPr>
        <p:spPr>
          <a:xfrm>
            <a:off x="7637550" y="288125"/>
            <a:ext cx="675600" cy="642000"/>
          </a:xfrm>
          <a:prstGeom prst="star5">
            <a:avLst>
              <a:gd fmla="val 19098" name="adj"/>
              <a:gd fmla="val 105146" name="hf"/>
              <a:gd fmla="val 110557" name="vf"/>
            </a:avLst>
          </a:prstGeom>
          <a:solidFill>
            <a:srgbClr val="FFFF00">
              <a:alpha val="35960"/>
            </a:srgbClr>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40"/>
          <p:cNvSpPr txBox="1"/>
          <p:nvPr/>
        </p:nvSpPr>
        <p:spPr>
          <a:xfrm>
            <a:off x="3525795" y="74140"/>
            <a:ext cx="184800" cy="276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215" name="Google Shape;215;p40"/>
          <p:cNvPicPr preferRelativeResize="0"/>
          <p:nvPr/>
        </p:nvPicPr>
        <p:blipFill rotWithShape="1">
          <a:blip r:embed="rId3">
            <a:alphaModFix/>
          </a:blip>
          <a:srcRect b="0" l="0" r="0" t="0"/>
          <a:stretch/>
        </p:blipFill>
        <p:spPr>
          <a:xfrm>
            <a:off x="7468471" y="2766590"/>
            <a:ext cx="758013" cy="845910"/>
          </a:xfrm>
          <a:prstGeom prst="rect">
            <a:avLst/>
          </a:prstGeom>
          <a:noFill/>
          <a:ln>
            <a:noFill/>
          </a:ln>
        </p:spPr>
      </p:pic>
      <p:sp>
        <p:nvSpPr>
          <p:cNvPr id="216" name="Google Shape;216;p40"/>
          <p:cNvSpPr txBox="1"/>
          <p:nvPr/>
        </p:nvSpPr>
        <p:spPr>
          <a:xfrm>
            <a:off x="660400" y="1526482"/>
            <a:ext cx="1752600" cy="2769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 sz="1800">
                <a:solidFill>
                  <a:schemeClr val="dk1"/>
                </a:solidFill>
                <a:latin typeface="Calibri"/>
                <a:ea typeface="Calibri"/>
                <a:cs typeface="Calibri"/>
                <a:sym typeface="Calibri"/>
              </a:rPr>
              <a:t>Healthcare Apps</a:t>
            </a:r>
            <a:endParaRPr b="1" sz="1800">
              <a:solidFill>
                <a:schemeClr val="dk1"/>
              </a:solidFill>
              <a:latin typeface="Calibri"/>
              <a:ea typeface="Calibri"/>
              <a:cs typeface="Calibri"/>
              <a:sym typeface="Calibri"/>
            </a:endParaRPr>
          </a:p>
        </p:txBody>
      </p:sp>
      <p:pic>
        <p:nvPicPr>
          <p:cNvPr id="217" name="Google Shape;217;p40"/>
          <p:cNvPicPr preferRelativeResize="0"/>
          <p:nvPr/>
        </p:nvPicPr>
        <p:blipFill rotWithShape="1">
          <a:blip r:embed="rId3">
            <a:alphaModFix/>
          </a:blip>
          <a:srcRect b="0" l="0" r="0" t="0"/>
          <a:stretch/>
        </p:blipFill>
        <p:spPr>
          <a:xfrm>
            <a:off x="7133978" y="3110285"/>
            <a:ext cx="758013" cy="845910"/>
          </a:xfrm>
          <a:prstGeom prst="rect">
            <a:avLst/>
          </a:prstGeom>
          <a:noFill/>
          <a:ln>
            <a:noFill/>
          </a:ln>
        </p:spPr>
      </p:pic>
      <p:pic>
        <p:nvPicPr>
          <p:cNvPr id="218" name="Google Shape;218;p40"/>
          <p:cNvPicPr preferRelativeResize="0"/>
          <p:nvPr/>
        </p:nvPicPr>
        <p:blipFill rotWithShape="1">
          <a:blip r:embed="rId3">
            <a:alphaModFix/>
          </a:blip>
          <a:srcRect b="0" l="0" r="0" t="0"/>
          <a:stretch/>
        </p:blipFill>
        <p:spPr>
          <a:xfrm>
            <a:off x="6799485" y="3533240"/>
            <a:ext cx="758013" cy="845910"/>
          </a:xfrm>
          <a:prstGeom prst="rect">
            <a:avLst/>
          </a:prstGeom>
          <a:noFill/>
          <a:ln>
            <a:noFill/>
          </a:ln>
        </p:spPr>
      </p:pic>
      <p:pic>
        <p:nvPicPr>
          <p:cNvPr id="219" name="Google Shape;219;p40"/>
          <p:cNvPicPr preferRelativeResize="0"/>
          <p:nvPr>
            <p:ph idx="1" type="body"/>
          </p:nvPr>
        </p:nvPicPr>
        <p:blipFill rotWithShape="1">
          <a:blip r:embed="rId4">
            <a:alphaModFix/>
          </a:blip>
          <a:srcRect b="0" l="0" r="0" t="0"/>
          <a:stretch/>
        </p:blipFill>
        <p:spPr>
          <a:xfrm>
            <a:off x="1252669" y="2012440"/>
            <a:ext cx="2280300" cy="1231200"/>
          </a:xfrm>
          <a:prstGeom prst="rect">
            <a:avLst/>
          </a:prstGeom>
          <a:noFill/>
          <a:ln>
            <a:noFill/>
          </a:ln>
          <a:effectLst>
            <a:reflection blurRad="0" dir="5400000" dist="5000" endA="0" endPos="30000" fadeDir="5400012" kx="0" rotWithShape="0" algn="bl" stA="30000" stPos="0" sy="-100000" ky="0"/>
          </a:effectLst>
        </p:spPr>
      </p:pic>
      <p:pic>
        <p:nvPicPr>
          <p:cNvPr id="220" name="Google Shape;220;p40"/>
          <p:cNvPicPr preferRelativeResize="0"/>
          <p:nvPr/>
        </p:nvPicPr>
        <p:blipFill rotWithShape="1">
          <a:blip r:embed="rId5">
            <a:alphaModFix/>
          </a:blip>
          <a:srcRect b="0" l="0" r="0" t="0"/>
          <a:stretch/>
        </p:blipFill>
        <p:spPr>
          <a:xfrm>
            <a:off x="706063" y="2575717"/>
            <a:ext cx="1749623" cy="1207475"/>
          </a:xfrm>
          <a:prstGeom prst="rect">
            <a:avLst/>
          </a:prstGeom>
          <a:noFill/>
          <a:ln>
            <a:noFill/>
          </a:ln>
          <a:effectLst>
            <a:reflection blurRad="0" dir="5400000" dist="5000" endA="0" endPos="30000" fadeDir="5400012" kx="0" rotWithShape="0" algn="bl" stA="30000" stPos="0" sy="-100000" ky="0"/>
          </a:effectLst>
        </p:spPr>
      </p:pic>
      <p:sp>
        <p:nvSpPr>
          <p:cNvPr id="221" name="Google Shape;221;p40"/>
          <p:cNvSpPr txBox="1"/>
          <p:nvPr/>
        </p:nvSpPr>
        <p:spPr>
          <a:xfrm>
            <a:off x="6702559" y="1467721"/>
            <a:ext cx="2043900" cy="11079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 sz="1800">
                <a:solidFill>
                  <a:schemeClr val="dk1"/>
                </a:solidFill>
                <a:latin typeface="Calibri"/>
                <a:ea typeface="Calibri"/>
                <a:cs typeface="Calibri"/>
                <a:sym typeface="Calibri"/>
              </a:rPr>
              <a:t>Clinical Systems</a:t>
            </a:r>
            <a:endParaRPr/>
          </a:p>
          <a:p>
            <a:pPr indent="0" lvl="0" marL="0" marR="0" rtl="0" algn="ctr">
              <a:spcBef>
                <a:spcPts val="0"/>
              </a:spcBef>
              <a:spcAft>
                <a:spcPts val="0"/>
              </a:spcAft>
              <a:buNone/>
            </a:pPr>
            <a:r>
              <a:rPr lang="en" sz="1800">
                <a:solidFill>
                  <a:schemeClr val="dk1"/>
                </a:solidFill>
                <a:latin typeface="Calibri"/>
                <a:ea typeface="Calibri"/>
                <a:cs typeface="Calibri"/>
                <a:sym typeface="Calibri"/>
              </a:rPr>
              <a:t>(EHRs, Patient Portals, Data Warehouses)</a:t>
            </a:r>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22" name="Google Shape;222;p40"/>
          <p:cNvSpPr/>
          <p:nvPr/>
        </p:nvSpPr>
        <p:spPr>
          <a:xfrm>
            <a:off x="3408013" y="1526482"/>
            <a:ext cx="730500" cy="2621700"/>
          </a:xfrm>
          <a:prstGeom prst="rightBrace">
            <a:avLst>
              <a:gd fmla="val 18787" name="adj1"/>
              <a:gd fmla="val 50000" name="adj2"/>
            </a:avLst>
          </a:prstGeom>
          <a:noFill/>
          <a:ln cap="flat" cmpd="sng" w="3810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23" name="Google Shape;223;p40"/>
          <p:cNvSpPr/>
          <p:nvPr/>
        </p:nvSpPr>
        <p:spPr>
          <a:xfrm rot="10800000">
            <a:off x="5729070" y="1526511"/>
            <a:ext cx="730500" cy="2621700"/>
          </a:xfrm>
          <a:prstGeom prst="rightBrace">
            <a:avLst>
              <a:gd fmla="val 18787" name="adj1"/>
              <a:gd fmla="val 50000" name="adj2"/>
            </a:avLst>
          </a:prstGeom>
          <a:noFill/>
          <a:ln cap="flat" cmpd="sng" w="3810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24" name="Google Shape;224;p40"/>
          <p:cNvSpPr txBox="1"/>
          <p:nvPr/>
        </p:nvSpPr>
        <p:spPr>
          <a:xfrm>
            <a:off x="4072104" y="2345843"/>
            <a:ext cx="1719600" cy="11079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 sz="1800">
                <a:solidFill>
                  <a:schemeClr val="dk1"/>
                </a:solidFill>
                <a:latin typeface="Calibri"/>
                <a:ea typeface="Calibri"/>
                <a:cs typeface="Calibri"/>
                <a:sym typeface="Calibri"/>
              </a:rPr>
              <a:t>SMART:</a:t>
            </a:r>
            <a:endParaRPr/>
          </a:p>
          <a:p>
            <a:pPr indent="0" lvl="0" marL="0" marR="0" rtl="0" algn="ctr">
              <a:spcBef>
                <a:spcPts val="0"/>
              </a:spcBef>
              <a:spcAft>
                <a:spcPts val="0"/>
              </a:spcAft>
              <a:buNone/>
            </a:pPr>
            <a:r>
              <a:rPr lang="en" sz="1800">
                <a:solidFill>
                  <a:schemeClr val="dk1"/>
                </a:solidFill>
                <a:latin typeface="Calibri"/>
                <a:ea typeface="Calibri"/>
                <a:cs typeface="Calibri"/>
                <a:sym typeface="Calibri"/>
              </a:rPr>
              <a:t>UX Integration</a:t>
            </a:r>
            <a:endParaRPr/>
          </a:p>
          <a:p>
            <a:pPr indent="0" lvl="0" marL="0" marR="0" rtl="0" algn="ctr">
              <a:spcBef>
                <a:spcPts val="0"/>
              </a:spcBef>
              <a:spcAft>
                <a:spcPts val="0"/>
              </a:spcAft>
              <a:buNone/>
            </a:pPr>
            <a:r>
              <a:rPr lang="en" sz="1800">
                <a:solidFill>
                  <a:schemeClr val="dk1"/>
                </a:solidFill>
                <a:latin typeface="Calibri"/>
                <a:ea typeface="Calibri"/>
                <a:cs typeface="Calibri"/>
                <a:sym typeface="Calibri"/>
              </a:rPr>
              <a:t>Authorization</a:t>
            </a:r>
            <a:endParaRPr/>
          </a:p>
          <a:p>
            <a:pPr indent="0" lvl="0" marL="0" marR="0" rtl="0" algn="ctr">
              <a:spcBef>
                <a:spcPts val="0"/>
              </a:spcBef>
              <a:spcAft>
                <a:spcPts val="0"/>
              </a:spcAft>
              <a:buNone/>
            </a:pPr>
            <a:r>
              <a:rPr lang="en" sz="1800">
                <a:solidFill>
                  <a:schemeClr val="dk1"/>
                </a:solidFill>
                <a:latin typeface="Calibri"/>
                <a:ea typeface="Calibri"/>
                <a:cs typeface="Calibri"/>
                <a:sym typeface="Calibri"/>
              </a:rPr>
              <a:t>Single Sign-On</a:t>
            </a:r>
            <a:endParaRPr/>
          </a:p>
          <a:p>
            <a:pPr indent="0" lvl="0" marL="0" marR="0" rtl="0" algn="ctr">
              <a:spcBef>
                <a:spcPts val="0"/>
              </a:spcBef>
              <a:spcAft>
                <a:spcPts val="0"/>
              </a:spcAft>
              <a:buNone/>
            </a:pPr>
            <a:r>
              <a:rPr lang="en" sz="1800">
                <a:solidFill>
                  <a:schemeClr val="dk1"/>
                </a:solidFill>
                <a:latin typeface="Calibri"/>
                <a:ea typeface="Calibri"/>
                <a:cs typeface="Calibri"/>
                <a:sym typeface="Calibri"/>
              </a:rPr>
              <a:t>Clinical Data</a:t>
            </a:r>
            <a:endParaRPr/>
          </a:p>
        </p:txBody>
      </p:sp>
      <p:sp>
        <p:nvSpPr>
          <p:cNvPr id="225" name="Google Shape;225;p40"/>
          <p:cNvSpPr txBox="1"/>
          <p:nvPr>
            <p:ph type="title"/>
          </p:nvPr>
        </p:nvSpPr>
        <p:spPr>
          <a:xfrm>
            <a:off x="311700" y="140225"/>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800">
                <a:solidFill>
                  <a:schemeClr val="dk1"/>
                </a:solidFill>
                <a:latin typeface="Arial"/>
                <a:ea typeface="Arial"/>
                <a:cs typeface="Arial"/>
                <a:sym typeface="Arial"/>
              </a:rPr>
              <a:t>SMART Health IT</a:t>
            </a:r>
            <a:endParaRPr/>
          </a:p>
        </p:txBody>
      </p:sp>
      <p:pic>
        <p:nvPicPr>
          <p:cNvPr id="226" name="Google Shape;226;p40"/>
          <p:cNvPicPr preferRelativeResize="0"/>
          <p:nvPr/>
        </p:nvPicPr>
        <p:blipFill>
          <a:blip r:embed="rId6">
            <a:alphaModFix/>
          </a:blip>
          <a:stretch>
            <a:fillRect/>
          </a:stretch>
        </p:blipFill>
        <p:spPr>
          <a:xfrm>
            <a:off x="7595875" y="0"/>
            <a:ext cx="1548125" cy="1567799"/>
          </a:xfrm>
          <a:prstGeom prst="rect">
            <a:avLst/>
          </a:prstGeom>
          <a:noFill/>
          <a:ln>
            <a:noFill/>
          </a:ln>
        </p:spPr>
      </p:pic>
      <p:sp>
        <p:nvSpPr>
          <p:cNvPr id="227" name="Google Shape;227;p40"/>
          <p:cNvSpPr/>
          <p:nvPr/>
        </p:nvSpPr>
        <p:spPr>
          <a:xfrm>
            <a:off x="8343350" y="331775"/>
            <a:ext cx="675600" cy="642000"/>
          </a:xfrm>
          <a:prstGeom prst="star5">
            <a:avLst>
              <a:gd fmla="val 19098" name="adj"/>
              <a:gd fmla="val 105146" name="hf"/>
              <a:gd fmla="val 110557" name="vf"/>
            </a:avLst>
          </a:prstGeom>
          <a:solidFill>
            <a:srgbClr val="FFFF00">
              <a:alpha val="35960"/>
            </a:srgbClr>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40"/>
          <p:cNvSpPr/>
          <p:nvPr/>
        </p:nvSpPr>
        <p:spPr>
          <a:xfrm>
            <a:off x="7667750" y="331775"/>
            <a:ext cx="675600" cy="642000"/>
          </a:xfrm>
          <a:prstGeom prst="star5">
            <a:avLst>
              <a:gd fmla="val 19098" name="adj"/>
              <a:gd fmla="val 105146" name="hf"/>
              <a:gd fmla="val 110557" name="vf"/>
            </a:avLst>
          </a:prstGeom>
          <a:solidFill>
            <a:srgbClr val="FFFF00">
              <a:alpha val="35960"/>
            </a:srgbClr>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pic>
        <p:nvPicPr>
          <p:cNvPr id="234" name="Google Shape;234;p41"/>
          <p:cNvPicPr preferRelativeResize="0"/>
          <p:nvPr/>
        </p:nvPicPr>
        <p:blipFill>
          <a:blip r:embed="rId3">
            <a:alphaModFix/>
          </a:blip>
          <a:stretch>
            <a:fillRect/>
          </a:stretch>
        </p:blipFill>
        <p:spPr>
          <a:xfrm>
            <a:off x="226476" y="848275"/>
            <a:ext cx="7151976" cy="4174426"/>
          </a:xfrm>
          <a:prstGeom prst="rect">
            <a:avLst/>
          </a:prstGeom>
          <a:noFill/>
          <a:ln>
            <a:noFill/>
          </a:ln>
        </p:spPr>
      </p:pic>
      <p:sp>
        <p:nvSpPr>
          <p:cNvPr id="235" name="Google Shape;235;p41"/>
          <p:cNvSpPr txBox="1"/>
          <p:nvPr>
            <p:ph type="title"/>
          </p:nvPr>
        </p:nvSpPr>
        <p:spPr>
          <a:xfrm>
            <a:off x="311700" y="140225"/>
            <a:ext cx="8520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800">
                <a:solidFill>
                  <a:schemeClr val="dk1"/>
                </a:solidFill>
                <a:latin typeface="Arial"/>
                <a:ea typeface="Arial"/>
                <a:cs typeface="Arial"/>
                <a:sym typeface="Arial"/>
              </a:rPr>
              <a:t>CDS Hooks</a:t>
            </a:r>
            <a:endParaRPr/>
          </a:p>
        </p:txBody>
      </p:sp>
      <p:pic>
        <p:nvPicPr>
          <p:cNvPr id="236" name="Google Shape;236;p41"/>
          <p:cNvPicPr preferRelativeResize="0"/>
          <p:nvPr/>
        </p:nvPicPr>
        <p:blipFill>
          <a:blip r:embed="rId4">
            <a:alphaModFix/>
          </a:blip>
          <a:stretch>
            <a:fillRect/>
          </a:stretch>
        </p:blipFill>
        <p:spPr>
          <a:xfrm>
            <a:off x="7595875" y="0"/>
            <a:ext cx="1548125" cy="1567799"/>
          </a:xfrm>
          <a:prstGeom prst="rect">
            <a:avLst/>
          </a:prstGeom>
          <a:noFill/>
          <a:ln>
            <a:noFill/>
          </a:ln>
        </p:spPr>
      </p:pic>
      <p:sp>
        <p:nvSpPr>
          <p:cNvPr id="237" name="Google Shape;237;p41"/>
          <p:cNvSpPr/>
          <p:nvPr/>
        </p:nvSpPr>
        <p:spPr>
          <a:xfrm>
            <a:off x="8343350" y="331775"/>
            <a:ext cx="675600" cy="642000"/>
          </a:xfrm>
          <a:prstGeom prst="star5">
            <a:avLst>
              <a:gd fmla="val 19098" name="adj"/>
              <a:gd fmla="val 105146" name="hf"/>
              <a:gd fmla="val 110557" name="vf"/>
            </a:avLst>
          </a:prstGeom>
          <a:solidFill>
            <a:srgbClr val="FFFF00">
              <a:alpha val="35960"/>
            </a:srgbClr>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42"/>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ecosystem of FHIR and related technologies</a:t>
            </a:r>
            <a:endParaRPr/>
          </a:p>
        </p:txBody>
      </p:sp>
      <p:pic>
        <p:nvPicPr>
          <p:cNvPr id="243" name="Google Shape;243;p42"/>
          <p:cNvPicPr preferRelativeResize="0"/>
          <p:nvPr/>
        </p:nvPicPr>
        <p:blipFill rotWithShape="1">
          <a:blip r:embed="rId3">
            <a:alphaModFix/>
          </a:blip>
          <a:srcRect b="1881" l="2240" r="4397" t="8952"/>
          <a:stretch/>
        </p:blipFill>
        <p:spPr>
          <a:xfrm>
            <a:off x="2663625" y="1655550"/>
            <a:ext cx="2553276" cy="2469800"/>
          </a:xfrm>
          <a:prstGeom prst="rect">
            <a:avLst/>
          </a:prstGeom>
          <a:noFill/>
          <a:ln>
            <a:noFill/>
          </a:ln>
        </p:spPr>
      </p:pic>
      <p:sp>
        <p:nvSpPr>
          <p:cNvPr id="244" name="Google Shape;244;p42"/>
          <p:cNvSpPr txBox="1"/>
          <p:nvPr/>
        </p:nvSpPr>
        <p:spPr>
          <a:xfrm>
            <a:off x="5648025" y="2015250"/>
            <a:ext cx="25533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CDS Hooks</a:t>
            </a:r>
            <a:endParaRPr b="1"/>
          </a:p>
          <a:p>
            <a:pPr indent="0" lvl="0" marL="0" rtl="0" algn="l">
              <a:spcBef>
                <a:spcPts val="0"/>
              </a:spcBef>
              <a:spcAft>
                <a:spcPts val="0"/>
              </a:spcAft>
              <a:buNone/>
            </a:pPr>
            <a:r>
              <a:rPr lang="en"/>
              <a:t>FHIR </a:t>
            </a:r>
            <a:r>
              <a:rPr lang="en"/>
              <a:t>Clinical Reasoning</a:t>
            </a:r>
            <a:endParaRPr/>
          </a:p>
          <a:p>
            <a:pPr indent="0" lvl="0" marL="0" rtl="0" algn="l">
              <a:spcBef>
                <a:spcPts val="0"/>
              </a:spcBef>
              <a:spcAft>
                <a:spcPts val="0"/>
              </a:spcAft>
              <a:buNone/>
            </a:pPr>
            <a:r>
              <a:rPr lang="en">
                <a:solidFill>
                  <a:schemeClr val="dk1"/>
                </a:solidFill>
              </a:rPr>
              <a:t>FHIR Questionnaires</a:t>
            </a:r>
            <a:endParaRPr>
              <a:solidFill>
                <a:schemeClr val="dk1"/>
              </a:solidFill>
            </a:endParaRPr>
          </a:p>
          <a:p>
            <a:pPr indent="0" lvl="0" marL="0" rtl="0" algn="l">
              <a:spcBef>
                <a:spcPts val="0"/>
              </a:spcBef>
              <a:spcAft>
                <a:spcPts val="0"/>
              </a:spcAft>
              <a:buNone/>
            </a:pPr>
            <a:r>
              <a:rPr lang="en"/>
              <a:t>FHIR Plan Definitions, Orders</a:t>
            </a:r>
            <a:endParaRPr/>
          </a:p>
          <a:p>
            <a:pPr indent="0" lvl="0" marL="0" rtl="0" algn="l">
              <a:spcBef>
                <a:spcPts val="0"/>
              </a:spcBef>
              <a:spcAft>
                <a:spcPts val="0"/>
              </a:spcAft>
              <a:buClr>
                <a:schemeClr val="dk1"/>
              </a:buClr>
              <a:buSzPts val="1100"/>
              <a:buFont typeface="Arial"/>
              <a:buNone/>
            </a:pPr>
            <a:r>
              <a:rPr lang="en">
                <a:solidFill>
                  <a:schemeClr val="dk1"/>
                </a:solidFill>
              </a:rPr>
              <a:t>SMART on FHIR</a:t>
            </a:r>
            <a:endParaRPr/>
          </a:p>
        </p:txBody>
      </p:sp>
      <p:sp>
        <p:nvSpPr>
          <p:cNvPr id="245" name="Google Shape;245;p42"/>
          <p:cNvSpPr txBox="1"/>
          <p:nvPr/>
        </p:nvSpPr>
        <p:spPr>
          <a:xfrm>
            <a:off x="3028325" y="606200"/>
            <a:ext cx="32442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NLP: clinical notes → FHIR</a:t>
            </a:r>
            <a:endParaRPr/>
          </a:p>
          <a:p>
            <a:pPr indent="0" lvl="0" marL="0" rtl="0" algn="l">
              <a:spcBef>
                <a:spcPts val="0"/>
              </a:spcBef>
              <a:spcAft>
                <a:spcPts val="0"/>
              </a:spcAft>
              <a:buNone/>
            </a:pPr>
            <a:r>
              <a:rPr lang="en"/>
              <a:t>FHIR-based personal records</a:t>
            </a:r>
            <a:endParaRPr/>
          </a:p>
          <a:p>
            <a:pPr indent="0" lvl="0" marL="0" rtl="0" algn="l">
              <a:spcBef>
                <a:spcPts val="0"/>
              </a:spcBef>
              <a:spcAft>
                <a:spcPts val="0"/>
              </a:spcAft>
              <a:buNone/>
            </a:pPr>
            <a:r>
              <a:rPr lang="en"/>
              <a:t>FHIR Appointments</a:t>
            </a:r>
            <a:endParaRPr/>
          </a:p>
          <a:p>
            <a:pPr indent="0" lvl="0" marL="0" rtl="0" algn="l">
              <a:spcBef>
                <a:spcPts val="0"/>
              </a:spcBef>
              <a:spcAft>
                <a:spcPts val="0"/>
              </a:spcAft>
              <a:buNone/>
            </a:pPr>
            <a:r>
              <a:rPr b="1" lang="en">
                <a:solidFill>
                  <a:schemeClr val="dk1"/>
                </a:solidFill>
              </a:rPr>
              <a:t>SMART on FHIR</a:t>
            </a:r>
            <a:endParaRPr/>
          </a:p>
          <a:p>
            <a:pPr indent="0" lvl="0" marL="0" rtl="0" algn="l">
              <a:spcBef>
                <a:spcPts val="0"/>
              </a:spcBef>
              <a:spcAft>
                <a:spcPts val="0"/>
              </a:spcAft>
              <a:buNone/>
            </a:pPr>
            <a:r>
              <a:t/>
            </a:r>
            <a:endParaRPr/>
          </a:p>
        </p:txBody>
      </p:sp>
      <p:sp>
        <p:nvSpPr>
          <p:cNvPr id="246" name="Google Shape;246;p42"/>
          <p:cNvSpPr txBox="1"/>
          <p:nvPr/>
        </p:nvSpPr>
        <p:spPr>
          <a:xfrm>
            <a:off x="582825" y="1733550"/>
            <a:ext cx="20808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Bulk Data</a:t>
            </a:r>
            <a:endParaRPr b="1"/>
          </a:p>
          <a:p>
            <a:pPr indent="0" lvl="0" marL="0" rtl="0" algn="l">
              <a:spcBef>
                <a:spcPts val="0"/>
              </a:spcBef>
              <a:spcAft>
                <a:spcPts val="0"/>
              </a:spcAft>
              <a:buNone/>
            </a:pPr>
            <a:r>
              <a:rPr lang="en">
                <a:solidFill>
                  <a:schemeClr val="dk1"/>
                </a:solidFill>
              </a:rPr>
              <a:t>CQL, Quality Measures</a:t>
            </a:r>
            <a:endParaRPr/>
          </a:p>
          <a:p>
            <a:pPr indent="0" lvl="0" marL="0" rtl="0" algn="l">
              <a:spcBef>
                <a:spcPts val="0"/>
              </a:spcBef>
              <a:spcAft>
                <a:spcPts val="0"/>
              </a:spcAft>
              <a:buNone/>
            </a:pPr>
            <a:r>
              <a:rPr lang="en"/>
              <a:t>FHIR Subscription</a:t>
            </a:r>
            <a:br>
              <a:rPr lang="en"/>
            </a:br>
            <a:r>
              <a:rPr lang="en"/>
              <a:t>  (public health)</a:t>
            </a:r>
            <a:endParaRPr/>
          </a:p>
          <a:p>
            <a:pPr indent="0" lvl="0" marL="0" rtl="0" algn="l">
              <a:spcBef>
                <a:spcPts val="0"/>
              </a:spcBef>
              <a:spcAft>
                <a:spcPts val="0"/>
              </a:spcAft>
              <a:buNone/>
            </a:pPr>
            <a:r>
              <a:rPr lang="en"/>
              <a:t>  (disease registries)</a:t>
            </a:r>
            <a:endParaRPr/>
          </a:p>
        </p:txBody>
      </p:sp>
      <p:sp>
        <p:nvSpPr>
          <p:cNvPr id="247" name="Google Shape;247;p42"/>
          <p:cNvSpPr txBox="1"/>
          <p:nvPr/>
        </p:nvSpPr>
        <p:spPr>
          <a:xfrm>
            <a:off x="2574650" y="4125350"/>
            <a:ext cx="4805400" cy="51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Machine reading of literature</a:t>
            </a:r>
            <a:endParaRPr>
              <a:solidFill>
                <a:schemeClr val="dk1"/>
              </a:solidFill>
            </a:endParaRPr>
          </a:p>
          <a:p>
            <a:pPr indent="0" lvl="0" marL="0" rtl="0" algn="l">
              <a:spcBef>
                <a:spcPts val="0"/>
              </a:spcBef>
              <a:spcAft>
                <a:spcPts val="0"/>
              </a:spcAft>
              <a:buNone/>
            </a:pPr>
            <a:r>
              <a:rPr lang="en">
                <a:solidFill>
                  <a:schemeClr val="dk1"/>
                </a:solidFill>
              </a:rPr>
              <a:t>FHIR Evidence, Measure, MeasureReport</a:t>
            </a:r>
            <a:endParaRPr>
              <a:solidFill>
                <a:schemeClr val="dk1"/>
              </a:solidFill>
            </a:endParaRPr>
          </a:p>
          <a:p>
            <a:pPr indent="0" lvl="0" marL="0" rtl="0" algn="l">
              <a:spcBef>
                <a:spcPts val="0"/>
              </a:spcBef>
              <a:spcAft>
                <a:spcPts val="0"/>
              </a:spcAft>
              <a:buNone/>
            </a:pPr>
            <a:r>
              <a:rPr lang="en">
                <a:solidFill>
                  <a:schemeClr val="dk1"/>
                </a:solidFill>
              </a:rPr>
              <a:t>FHIR trial match (e.g., ResearchStudy, inclusion criteria)</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4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Спасибо⁠—Q&amp;A?</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7"/>
          <p:cNvSpPr txBox="1"/>
          <p:nvPr>
            <p:ph type="title"/>
          </p:nvPr>
        </p:nvSpPr>
        <p:spPr>
          <a:xfrm>
            <a:off x="311700" y="64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Institute of Medicine: </a:t>
            </a:r>
            <a:r>
              <a:rPr lang="en"/>
              <a:t>Learning Health</a:t>
            </a:r>
            <a:r>
              <a:rPr lang="en"/>
              <a:t> Perspective</a:t>
            </a:r>
            <a:endParaRPr/>
          </a:p>
        </p:txBody>
      </p:sp>
      <p:pic>
        <p:nvPicPr>
          <p:cNvPr id="114" name="Google Shape;114;p27"/>
          <p:cNvPicPr preferRelativeResize="0"/>
          <p:nvPr/>
        </p:nvPicPr>
        <p:blipFill>
          <a:blip r:embed="rId3">
            <a:alphaModFix/>
          </a:blip>
          <a:stretch>
            <a:fillRect/>
          </a:stretch>
        </p:blipFill>
        <p:spPr>
          <a:xfrm>
            <a:off x="417550" y="712925"/>
            <a:ext cx="3982176" cy="4032802"/>
          </a:xfrm>
          <a:prstGeom prst="rect">
            <a:avLst/>
          </a:prstGeom>
          <a:noFill/>
          <a:ln>
            <a:noFill/>
          </a:ln>
        </p:spPr>
      </p:pic>
      <p:sp>
        <p:nvSpPr>
          <p:cNvPr id="115" name="Google Shape;115;p27"/>
          <p:cNvSpPr txBox="1"/>
          <p:nvPr/>
        </p:nvSpPr>
        <p:spPr>
          <a:xfrm>
            <a:off x="249925" y="4782300"/>
            <a:ext cx="8894100" cy="43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4"/>
              </a:rPr>
              <a:t>http://www.nationalacademies.org/hmd/~/media/Files/Activity%20Files/Quality/LearningHealthCare/Release%20Slides.pdf</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8"/>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Zooming into "Care"</a:t>
            </a:r>
            <a:endParaRPr/>
          </a:p>
        </p:txBody>
      </p:sp>
      <p:sp>
        <p:nvSpPr>
          <p:cNvPr id="121" name="Google Shape;121;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Choose a provider</a:t>
            </a:r>
            <a:endParaRPr/>
          </a:p>
          <a:p>
            <a:pPr indent="-317500" lvl="1" marL="914400" rtl="0" algn="l">
              <a:spcBef>
                <a:spcPts val="0"/>
              </a:spcBef>
              <a:spcAft>
                <a:spcPts val="0"/>
              </a:spcAft>
              <a:buSzPts val="1400"/>
              <a:buChar char="○"/>
            </a:pPr>
            <a:r>
              <a:rPr lang="en"/>
              <a:t>Where can I go?</a:t>
            </a:r>
            <a:endParaRPr/>
          </a:p>
          <a:p>
            <a:pPr indent="-317500" lvl="1" marL="914400" rtl="0" algn="l">
              <a:spcBef>
                <a:spcPts val="0"/>
              </a:spcBef>
              <a:spcAft>
                <a:spcPts val="0"/>
              </a:spcAft>
              <a:buSzPts val="1400"/>
              <a:buChar char="○"/>
            </a:pPr>
            <a:r>
              <a:rPr lang="en"/>
              <a:t>How much does a visit cost?</a:t>
            </a:r>
            <a:endParaRPr/>
          </a:p>
          <a:p>
            <a:pPr indent="-317500" lvl="1" marL="914400" rtl="0" algn="l">
              <a:spcBef>
                <a:spcPts val="0"/>
              </a:spcBef>
              <a:spcAft>
                <a:spcPts val="0"/>
              </a:spcAft>
              <a:buSzPts val="1400"/>
              <a:buChar char="○"/>
            </a:pPr>
            <a:r>
              <a:rPr lang="en"/>
              <a:t>What does "quality" look like?</a:t>
            </a:r>
            <a:br>
              <a:rPr lang="en"/>
            </a:br>
            <a:endParaRPr/>
          </a:p>
          <a:p>
            <a:pPr indent="-342900" lvl="0" marL="457200" rtl="0" algn="l">
              <a:spcBef>
                <a:spcPts val="0"/>
              </a:spcBef>
              <a:spcAft>
                <a:spcPts val="0"/>
              </a:spcAft>
              <a:buSzPts val="1800"/>
              <a:buChar char="●"/>
            </a:pPr>
            <a:r>
              <a:rPr lang="en"/>
              <a:t>Diagnostic Journey</a:t>
            </a:r>
            <a:endParaRPr/>
          </a:p>
          <a:p>
            <a:pPr indent="-317500" lvl="1" marL="914400" rtl="0" algn="l">
              <a:spcBef>
                <a:spcPts val="0"/>
              </a:spcBef>
              <a:spcAft>
                <a:spcPts val="0"/>
              </a:spcAft>
              <a:buSzPts val="1400"/>
              <a:buChar char="○"/>
            </a:pPr>
            <a:r>
              <a:rPr lang="en"/>
              <a:t>Bring my history with me</a:t>
            </a:r>
            <a:endParaRPr/>
          </a:p>
          <a:p>
            <a:pPr indent="-317500" lvl="1" marL="914400" rtl="0" algn="l">
              <a:spcBef>
                <a:spcPts val="0"/>
              </a:spcBef>
              <a:spcAft>
                <a:spcPts val="0"/>
              </a:spcAft>
              <a:buSzPts val="1400"/>
              <a:buChar char="○"/>
            </a:pPr>
            <a:r>
              <a:rPr lang="en"/>
              <a:t>Develop a differential diagnosis</a:t>
            </a:r>
            <a:endParaRPr/>
          </a:p>
          <a:p>
            <a:pPr indent="-317500" lvl="1" marL="914400" rtl="0" algn="l">
              <a:spcBef>
                <a:spcPts val="0"/>
              </a:spcBef>
              <a:spcAft>
                <a:spcPts val="0"/>
              </a:spcAft>
              <a:buSzPts val="1400"/>
              <a:buChar char="○"/>
            </a:pPr>
            <a:r>
              <a:rPr lang="en"/>
              <a:t>Narrow down hypotheses</a:t>
            </a:r>
            <a:br>
              <a:rPr lang="en"/>
            </a:br>
            <a:endParaRPr/>
          </a:p>
          <a:p>
            <a:pPr indent="-342900" lvl="0" marL="457200" rtl="0" algn="l">
              <a:spcBef>
                <a:spcPts val="0"/>
              </a:spcBef>
              <a:spcAft>
                <a:spcPts val="0"/>
              </a:spcAft>
              <a:buSzPts val="1800"/>
              <a:buChar char="●"/>
            </a:pPr>
            <a:r>
              <a:rPr lang="en"/>
              <a:t>Treatment</a:t>
            </a:r>
            <a:endParaRPr/>
          </a:p>
          <a:p>
            <a:pPr indent="-317500" lvl="1" marL="914400" rtl="0" algn="l">
              <a:spcBef>
                <a:spcPts val="0"/>
              </a:spcBef>
              <a:spcAft>
                <a:spcPts val="0"/>
              </a:spcAft>
              <a:buSzPts val="1400"/>
              <a:buChar char="○"/>
            </a:pPr>
            <a:r>
              <a:rPr lang="en"/>
              <a:t>Shared decisions</a:t>
            </a:r>
            <a:endParaRPr/>
          </a:p>
          <a:p>
            <a:pPr indent="-317500" lvl="2" marL="1371600" rtl="0" algn="l">
              <a:spcBef>
                <a:spcPts val="0"/>
              </a:spcBef>
              <a:spcAft>
                <a:spcPts val="0"/>
              </a:spcAft>
              <a:buSzPts val="1400"/>
              <a:buChar char="■"/>
            </a:pPr>
            <a:r>
              <a:rPr lang="en"/>
              <a:t>What do  "patients like me" choose, and what are the outcomes?</a:t>
            </a:r>
            <a:endParaRPr/>
          </a:p>
          <a:p>
            <a:pPr indent="-317500" lvl="2" marL="1371600" rtl="0" algn="l">
              <a:spcBef>
                <a:spcPts val="0"/>
              </a:spcBef>
              <a:spcAft>
                <a:spcPts val="0"/>
              </a:spcAft>
              <a:buSzPts val="1400"/>
              <a:buChar char="■"/>
            </a:pPr>
            <a:r>
              <a:rPr lang="en"/>
              <a:t>Trade off between benefits, costs (not just financial, but side effects, etc)</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9"/>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"Care" process generates reams of data</a:t>
            </a:r>
            <a:endParaRPr/>
          </a:p>
        </p:txBody>
      </p:sp>
      <p:sp>
        <p:nvSpPr>
          <p:cNvPr id="127" name="Google Shape;127;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marR="0" rtl="0" algn="l">
              <a:lnSpc>
                <a:spcPct val="115000"/>
              </a:lnSpc>
              <a:spcBef>
                <a:spcPts val="0"/>
              </a:spcBef>
              <a:spcAft>
                <a:spcPts val="0"/>
              </a:spcAft>
              <a:buClr>
                <a:schemeClr val="dk2"/>
              </a:buClr>
              <a:buSzPts val="1800"/>
              <a:buFont typeface="Arial"/>
              <a:buChar char="●"/>
            </a:pPr>
            <a:r>
              <a:rPr lang="en"/>
              <a:t>Consumer web and search history</a:t>
            </a:r>
            <a:endParaRPr/>
          </a:p>
          <a:p>
            <a:pPr indent="-342900" lvl="0" marL="457200" marR="0" rtl="0" algn="l">
              <a:lnSpc>
                <a:spcPct val="115000"/>
              </a:lnSpc>
              <a:spcBef>
                <a:spcPts val="0"/>
              </a:spcBef>
              <a:spcAft>
                <a:spcPts val="0"/>
              </a:spcAft>
              <a:buSzPts val="1800"/>
              <a:buChar char="●"/>
            </a:pPr>
            <a:r>
              <a:rPr lang="en"/>
              <a:t>Scheduling and location</a:t>
            </a:r>
            <a:endParaRPr/>
          </a:p>
          <a:p>
            <a:pPr indent="-342900" lvl="0" marL="457200" marR="0" rtl="0" algn="l">
              <a:lnSpc>
                <a:spcPct val="115000"/>
              </a:lnSpc>
              <a:spcBef>
                <a:spcPts val="0"/>
              </a:spcBef>
              <a:spcAft>
                <a:spcPts val="0"/>
              </a:spcAft>
              <a:buSzPts val="1800"/>
              <a:buChar char="●"/>
            </a:pPr>
            <a:r>
              <a:rPr lang="en"/>
              <a:t>Clinical point-of-care data (observations, plans, notes)</a:t>
            </a:r>
            <a:endParaRPr/>
          </a:p>
          <a:p>
            <a:pPr indent="-342900" lvl="0" marL="457200" marR="0" rtl="0" algn="l">
              <a:lnSpc>
                <a:spcPct val="115000"/>
              </a:lnSpc>
              <a:spcBef>
                <a:spcPts val="0"/>
              </a:spcBef>
              <a:spcAft>
                <a:spcPts val="0"/>
              </a:spcAft>
              <a:buSzPts val="1800"/>
              <a:buChar char="●"/>
            </a:pPr>
            <a:r>
              <a:rPr lang="en"/>
              <a:t>Laboratory data (local + reference labs)</a:t>
            </a:r>
            <a:endParaRPr/>
          </a:p>
          <a:p>
            <a:pPr indent="-342900" lvl="0" marL="457200" marR="0" rtl="0" algn="l">
              <a:lnSpc>
                <a:spcPct val="115000"/>
              </a:lnSpc>
              <a:spcBef>
                <a:spcPts val="0"/>
              </a:spcBef>
              <a:spcAft>
                <a:spcPts val="0"/>
              </a:spcAft>
              <a:buSzPts val="1800"/>
              <a:buChar char="●"/>
            </a:pPr>
            <a:r>
              <a:rPr lang="en"/>
              <a:t>Imaging data</a:t>
            </a:r>
            <a:endParaRPr/>
          </a:p>
          <a:p>
            <a:pPr indent="-342900" lvl="0" marL="457200" marR="0" rtl="0" algn="l">
              <a:lnSpc>
                <a:spcPct val="115000"/>
              </a:lnSpc>
              <a:spcBef>
                <a:spcPts val="0"/>
              </a:spcBef>
              <a:spcAft>
                <a:spcPts val="0"/>
              </a:spcAft>
              <a:buSzPts val="1800"/>
              <a:buChar char="●"/>
            </a:pPr>
            <a:r>
              <a:rPr lang="en"/>
              <a:t>Survey, self-reported data</a:t>
            </a:r>
            <a:endParaRPr/>
          </a:p>
          <a:p>
            <a:pPr indent="-342900" lvl="0" marL="457200" marR="0" rtl="0" algn="l">
              <a:lnSpc>
                <a:spcPct val="115000"/>
              </a:lnSpc>
              <a:spcBef>
                <a:spcPts val="0"/>
              </a:spcBef>
              <a:spcAft>
                <a:spcPts val="0"/>
              </a:spcAft>
              <a:buSzPts val="1800"/>
              <a:buChar char="●"/>
            </a:pPr>
            <a:r>
              <a:rPr lang="en"/>
              <a:t>Activity, fitness, and "device" data</a:t>
            </a:r>
            <a:endParaRPr/>
          </a:p>
          <a:p>
            <a:pPr indent="0" lvl="0" marL="0" marR="0" rtl="0" algn="l">
              <a:lnSpc>
                <a:spcPct val="115000"/>
              </a:lnSpc>
              <a:spcBef>
                <a:spcPts val="1600"/>
              </a:spcBef>
              <a:spcAft>
                <a:spcPts val="0"/>
              </a:spcAft>
              <a:buNone/>
            </a:pPr>
            <a:r>
              <a:t/>
            </a:r>
            <a:endParaRPr/>
          </a:p>
          <a:p>
            <a:pPr indent="0" lvl="0" marL="0" marR="0" rtl="0" algn="l">
              <a:lnSpc>
                <a:spcPct val="115000"/>
              </a:lnSpc>
              <a:spcBef>
                <a:spcPts val="1600"/>
              </a:spcBef>
              <a:spcAft>
                <a:spcPts val="1600"/>
              </a:spcAft>
              <a:buNone/>
            </a:pPr>
            <a:r>
              <a:rPr b="1" lang="en"/>
              <a:t>→ Over time, these translate to outcomes</a:t>
            </a:r>
            <a:endParaRPr b="1"/>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30"/>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Making (shared) clinical </a:t>
            </a:r>
            <a:r>
              <a:rPr lang="en"/>
              <a:t>decisions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31"/>
          <p:cNvPicPr preferRelativeResize="0"/>
          <p:nvPr/>
        </p:nvPicPr>
        <p:blipFill rotWithShape="1">
          <a:blip r:embed="rId3">
            <a:alphaModFix/>
          </a:blip>
          <a:srcRect b="55438" l="0" r="0" t="0"/>
          <a:stretch/>
        </p:blipFill>
        <p:spPr>
          <a:xfrm>
            <a:off x="1200925" y="0"/>
            <a:ext cx="7910825" cy="4539900"/>
          </a:xfrm>
          <a:prstGeom prst="rect">
            <a:avLst/>
          </a:prstGeom>
          <a:noFill/>
          <a:ln>
            <a:noFill/>
          </a:ln>
        </p:spPr>
      </p:pic>
      <p:sp>
        <p:nvSpPr>
          <p:cNvPr id="138" name="Google Shape;138;p31"/>
          <p:cNvSpPr txBox="1"/>
          <p:nvPr/>
        </p:nvSpPr>
        <p:spPr>
          <a:xfrm>
            <a:off x="0" y="4539900"/>
            <a:ext cx="9144000" cy="60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4"/>
              </a:rPr>
              <a:t>https://decisionaid.ohri.ca/decguide.html</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32"/>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Decisions in spine surgery (SPORT)</a:t>
            </a:r>
            <a:endParaRPr/>
          </a:p>
          <a:p>
            <a:pPr indent="0" lvl="0" marL="0" rtl="0" algn="l">
              <a:spcBef>
                <a:spcPts val="0"/>
              </a:spcBef>
              <a:spcAft>
                <a:spcPts val="0"/>
              </a:spcAft>
              <a:buNone/>
            </a:pPr>
            <a:r>
              <a:t/>
            </a:r>
            <a:endParaRPr/>
          </a:p>
        </p:txBody>
      </p:sp>
      <p:sp>
        <p:nvSpPr>
          <p:cNvPr id="144" name="Google Shape;144;p32"/>
          <p:cNvSpPr txBox="1"/>
          <p:nvPr/>
        </p:nvSpPr>
        <p:spPr>
          <a:xfrm>
            <a:off x="0" y="4703625"/>
            <a:ext cx="9144000" cy="42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3"/>
              </a:rPr>
              <a:t>https://www.ncbi.nlm.nih.gov/pmc/articles/PMC2883775/</a:t>
            </a:r>
            <a:endParaRPr/>
          </a:p>
        </p:txBody>
      </p:sp>
      <p:pic>
        <p:nvPicPr>
          <p:cNvPr id="145" name="Google Shape;145;p32"/>
          <p:cNvPicPr preferRelativeResize="0"/>
          <p:nvPr/>
        </p:nvPicPr>
        <p:blipFill>
          <a:blip r:embed="rId4">
            <a:alphaModFix/>
          </a:blip>
          <a:stretch>
            <a:fillRect/>
          </a:stretch>
        </p:blipFill>
        <p:spPr>
          <a:xfrm>
            <a:off x="411200" y="1162950"/>
            <a:ext cx="5981175" cy="2990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33"/>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Decisions in spine surgery (SPORT)</a:t>
            </a:r>
            <a:endParaRPr/>
          </a:p>
          <a:p>
            <a:pPr indent="0" lvl="0" marL="0" rtl="0" algn="l">
              <a:spcBef>
                <a:spcPts val="0"/>
              </a:spcBef>
              <a:spcAft>
                <a:spcPts val="0"/>
              </a:spcAft>
              <a:buNone/>
            </a:pPr>
            <a:r>
              <a:t/>
            </a:r>
            <a:endParaRPr/>
          </a:p>
        </p:txBody>
      </p:sp>
      <p:pic>
        <p:nvPicPr>
          <p:cNvPr id="151" name="Google Shape;151;p33"/>
          <p:cNvPicPr preferRelativeResize="0"/>
          <p:nvPr/>
        </p:nvPicPr>
        <p:blipFill>
          <a:blip r:embed="rId3">
            <a:alphaModFix/>
          </a:blip>
          <a:stretch>
            <a:fillRect/>
          </a:stretch>
        </p:blipFill>
        <p:spPr>
          <a:xfrm>
            <a:off x="167400" y="1017725"/>
            <a:ext cx="3312849" cy="824275"/>
          </a:xfrm>
          <a:prstGeom prst="rect">
            <a:avLst/>
          </a:prstGeom>
          <a:noFill/>
          <a:ln>
            <a:noFill/>
          </a:ln>
        </p:spPr>
      </p:pic>
      <p:sp>
        <p:nvSpPr>
          <p:cNvPr id="152" name="Google Shape;152;p33"/>
          <p:cNvSpPr txBox="1"/>
          <p:nvPr/>
        </p:nvSpPr>
        <p:spPr>
          <a:xfrm>
            <a:off x="215350" y="1735525"/>
            <a:ext cx="5669400" cy="44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r>
              <a:rPr lang="en"/>
              <a:t>Incremental Cost-Effectiveness Ratio"</a:t>
            </a:r>
            <a:endParaRPr/>
          </a:p>
        </p:txBody>
      </p:sp>
      <p:sp>
        <p:nvSpPr>
          <p:cNvPr id="153" name="Google Shape;153;p33"/>
          <p:cNvSpPr txBox="1"/>
          <p:nvPr/>
        </p:nvSpPr>
        <p:spPr>
          <a:xfrm>
            <a:off x="0" y="4490166"/>
            <a:ext cx="9144000" cy="42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4"/>
              </a:rPr>
              <a:t>https://www.ncbi.nlm.nih.gov/pmc/articles/PMC2883775/</a:t>
            </a:r>
            <a:endParaRPr/>
          </a:p>
        </p:txBody>
      </p:sp>
      <p:pic>
        <p:nvPicPr>
          <p:cNvPr id="154" name="Google Shape;154;p33"/>
          <p:cNvPicPr preferRelativeResize="0"/>
          <p:nvPr/>
        </p:nvPicPr>
        <p:blipFill>
          <a:blip r:embed="rId5">
            <a:alphaModFix/>
          </a:blip>
          <a:stretch>
            <a:fillRect/>
          </a:stretch>
        </p:blipFill>
        <p:spPr>
          <a:xfrm>
            <a:off x="4429375" y="1152375"/>
            <a:ext cx="4625725" cy="30221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34"/>
          <p:cNvSpPr txBox="1"/>
          <p:nvPr>
            <p:ph type="title"/>
          </p:nvPr>
        </p:nvSpPr>
        <p:spPr>
          <a:xfrm>
            <a:off x="311700" y="140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Example of a focused decision aid (SPORT)</a:t>
            </a:r>
            <a:endParaRPr/>
          </a:p>
        </p:txBody>
      </p:sp>
      <p:sp>
        <p:nvSpPr>
          <p:cNvPr id="160" name="Google Shape;160;p34"/>
          <p:cNvSpPr txBox="1"/>
          <p:nvPr/>
        </p:nvSpPr>
        <p:spPr>
          <a:xfrm>
            <a:off x="199025" y="4609225"/>
            <a:ext cx="3000000" cy="42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spinesurgerycalc.dartmouth.edu</a:t>
            </a:r>
            <a:endParaRPr/>
          </a:p>
        </p:txBody>
      </p:sp>
      <p:pic>
        <p:nvPicPr>
          <p:cNvPr id="161" name="Google Shape;161;p34"/>
          <p:cNvPicPr preferRelativeResize="0"/>
          <p:nvPr/>
        </p:nvPicPr>
        <p:blipFill>
          <a:blip r:embed="rId4">
            <a:alphaModFix/>
          </a:blip>
          <a:stretch>
            <a:fillRect/>
          </a:stretch>
        </p:blipFill>
        <p:spPr>
          <a:xfrm>
            <a:off x="5071825" y="662500"/>
            <a:ext cx="4072173" cy="575665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